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1" r:id="rId4"/>
    <p:sldId id="265" r:id="rId5"/>
    <p:sldId id="263" r:id="rId6"/>
    <p:sldId id="264" r:id="rId7"/>
    <p:sldId id="262" r:id="rId8"/>
    <p:sldId id="266" r:id="rId9"/>
    <p:sldId id="268" r:id="rId10"/>
    <p:sldId id="267" r:id="rId11"/>
    <p:sldId id="269" r:id="rId12"/>
    <p:sldId id="270" r:id="rId13"/>
    <p:sldId id="272" r:id="rId14"/>
    <p:sldId id="273" r:id="rId15"/>
    <p:sldId id="271" r:id="rId16"/>
    <p:sldId id="274" r:id="rId17"/>
    <p:sldId id="287" r:id="rId18"/>
    <p:sldId id="288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58" r:id="rId32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81BD"/>
    <a:srgbClr val="F79646"/>
    <a:srgbClr val="9BBB59"/>
    <a:srgbClr val="BD9B53"/>
    <a:srgbClr val="C050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24" autoAdjust="0"/>
  </p:normalViewPr>
  <p:slideViewPr>
    <p:cSldViewPr>
      <p:cViewPr varScale="1">
        <p:scale>
          <a:sx n="127" d="100"/>
          <a:sy n="127" d="100"/>
        </p:scale>
        <p:origin x="-91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svjetlana.visnic\Desktop\GEA%20ppt\ppt_GEA_2019\dijagrami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svjetlana.visnic\Desktop\GEA%20ppt\ppt_GEA_2019\dijagram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Požnjevena površina važnijih usjeva 2019. godine</a:t>
            </a:r>
          </a:p>
        </c:rich>
      </c:tx>
      <c:layout>
        <c:manualLayout>
          <c:xMode val="edge"/>
          <c:yMode val="edge"/>
          <c:x val="0.27869958526469873"/>
          <c:y val="0.92696775879456339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2898111734569406"/>
          <c:y val="0.13438136628581485"/>
          <c:w val="0.5814138082459136"/>
          <c:h val="0.74565568848561292"/>
        </c:manualLayout>
      </c:layout>
      <c:pieChart>
        <c:varyColors val="1"/>
        <c:ser>
          <c:idx val="0"/>
          <c:order val="0"/>
          <c:tx>
            <c:strRef>
              <c:f>List3!$B$3</c:f>
              <c:strCache>
                <c:ptCount val="1"/>
                <c:pt idx="0">
                  <c:v>Površina (ha)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FB-4CF9-84C7-724EFC59E825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FB-4CF9-84C7-724EFC59E825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FB-4CF9-84C7-724EFC59E825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FB-4CF9-84C7-724EFC59E825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4FB-4CF9-84C7-724EFC59E825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4FB-4CF9-84C7-724EFC59E825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4FB-4CF9-84C7-724EFC59E825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4FB-4CF9-84C7-724EFC59E825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4FB-4CF9-84C7-724EFC59E825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54FB-4CF9-84C7-724EFC59E825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54FB-4CF9-84C7-724EFC59E825}"/>
              </c:ext>
            </c:extLst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54FB-4CF9-84C7-724EFC59E825}"/>
              </c:ext>
            </c:extLst>
          </c:dPt>
          <c:dP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54FB-4CF9-84C7-724EFC59E825}"/>
              </c:ext>
            </c:extLst>
          </c:dPt>
          <c:dP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54FB-4CF9-84C7-724EFC59E825}"/>
              </c:ext>
            </c:extLst>
          </c:dPt>
          <c:dP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54FB-4CF9-84C7-724EFC59E8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CS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List3!$A$4:$A$18</c:f>
              <c:strCache>
                <c:ptCount val="15"/>
                <c:pt idx="0">
                  <c:v>Kukuruz</c:v>
                </c:pt>
                <c:pt idx="1">
                  <c:v>Pšenica</c:v>
                </c:pt>
                <c:pt idx="2">
                  <c:v>Soja</c:v>
                </c:pt>
                <c:pt idx="3">
                  <c:v>Ječam</c:v>
                </c:pt>
                <c:pt idx="4">
                  <c:v>Uljana repica</c:v>
                </c:pt>
                <c:pt idx="5">
                  <c:v>Suncokret</c:v>
                </c:pt>
                <c:pt idx="6">
                  <c:v>Lucerna - sijeno</c:v>
                </c:pt>
                <c:pt idx="7">
                  <c:v>Silažni kukuruz</c:v>
                </c:pt>
                <c:pt idx="8">
                  <c:v>Zob</c:v>
                </c:pt>
                <c:pt idx="9">
                  <c:v>Šećerna repa</c:v>
                </c:pt>
                <c:pt idx="10">
                  <c:v>Krumpir</c:v>
                </c:pt>
                <c:pt idx="11">
                  <c:v>Djetelina - sijeno</c:v>
                </c:pt>
                <c:pt idx="12">
                  <c:v>Duhan</c:v>
                </c:pt>
                <c:pt idx="13">
                  <c:v>Raž</c:v>
                </c:pt>
                <c:pt idx="14">
                  <c:v>Grah - suho zrno</c:v>
                </c:pt>
              </c:strCache>
            </c:strRef>
          </c:cat>
          <c:val>
            <c:numRef>
              <c:f>List3!$B$4:$B$18</c:f>
              <c:numCache>
                <c:formatCode>General</c:formatCode>
                <c:ptCount val="15"/>
                <c:pt idx="0">
                  <c:v>255887</c:v>
                </c:pt>
                <c:pt idx="1">
                  <c:v>141602</c:v>
                </c:pt>
                <c:pt idx="2">
                  <c:v>78334</c:v>
                </c:pt>
                <c:pt idx="3">
                  <c:v>53662</c:v>
                </c:pt>
                <c:pt idx="4">
                  <c:v>41361</c:v>
                </c:pt>
                <c:pt idx="5">
                  <c:v>35982</c:v>
                </c:pt>
                <c:pt idx="6">
                  <c:v>29006</c:v>
                </c:pt>
                <c:pt idx="7">
                  <c:v>25408</c:v>
                </c:pt>
                <c:pt idx="8">
                  <c:v>18499</c:v>
                </c:pt>
                <c:pt idx="9">
                  <c:v>11583</c:v>
                </c:pt>
                <c:pt idx="10">
                  <c:v>9387</c:v>
                </c:pt>
                <c:pt idx="11">
                  <c:v>8437</c:v>
                </c:pt>
                <c:pt idx="12">
                  <c:v>3940</c:v>
                </c:pt>
                <c:pt idx="13">
                  <c:v>1582</c:v>
                </c:pt>
                <c:pt idx="14">
                  <c:v>1113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54FB-4CF9-84C7-724EFC59E825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43025128080028"/>
          <c:y val="1.1523923780908288E-2"/>
          <c:w val="0.2816833373993658"/>
          <c:h val="0.8951946188982841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Proizvodnja slatkovodne ribe 2019. godine</a:t>
            </a:r>
          </a:p>
        </c:rich>
      </c:tx>
      <c:layout>
        <c:manualLayout>
          <c:xMode val="edge"/>
          <c:yMode val="edge"/>
          <c:x val="0.10784540964692309"/>
          <c:y val="0.144081797618963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5435485899249116E-2"/>
          <c:y val="0.23237727875431638"/>
          <c:w val="0.60760748043500379"/>
          <c:h val="0.66692996575221053"/>
        </c:manualLayout>
      </c:layout>
      <c:pieChart>
        <c:varyColors val="1"/>
        <c:ser>
          <c:idx val="0"/>
          <c:order val="0"/>
          <c:tx>
            <c:strRef>
              <c:f>List4!$B$1</c:f>
              <c:strCache>
                <c:ptCount val="1"/>
                <c:pt idx="0">
                  <c:v>Proizvodnja (tone)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95-475F-BCCA-29865977E724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95-475F-BCCA-29865977E724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395-475F-BCCA-29865977E724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395-475F-BCCA-29865977E724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395-475F-BCCA-29865977E7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CS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List4!$A$2:$A$6</c:f>
              <c:strCache>
                <c:ptCount val="5"/>
                <c:pt idx="0">
                  <c:v>Šaran</c:v>
                </c:pt>
                <c:pt idx="1">
                  <c:v>Som</c:v>
                </c:pt>
                <c:pt idx="2">
                  <c:v>Amur</c:v>
                </c:pt>
                <c:pt idx="3">
                  <c:v>Pastrva</c:v>
                </c:pt>
                <c:pt idx="4">
                  <c:v>Ostale ribe</c:v>
                </c:pt>
              </c:strCache>
            </c:strRef>
          </c:cat>
          <c:val>
            <c:numRef>
              <c:f>List4!$B$2:$B$6</c:f>
              <c:numCache>
                <c:formatCode>General</c:formatCode>
                <c:ptCount val="5"/>
                <c:pt idx="0">
                  <c:v>2037</c:v>
                </c:pt>
                <c:pt idx="1">
                  <c:v>20</c:v>
                </c:pt>
                <c:pt idx="2">
                  <c:v>122</c:v>
                </c:pt>
                <c:pt idx="3">
                  <c:v>372</c:v>
                </c:pt>
                <c:pt idx="4">
                  <c:v>549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395-475F-BCCA-29865977E724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853971673789438"/>
          <c:y val="0.35556059778819327"/>
          <c:w val="0.22034710203793317"/>
          <c:h val="0.3802355510490602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600"/>
      </a:pPr>
      <a:endParaRPr lang="sr-Latn-C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E2BEE-9EEF-413B-A2FB-0FE563C0400C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8B9EA-A5EE-42A7-B026-D19F84EF93D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778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https://www.dzs.hr/Hrv_Eng/publication/2020/01-01-29_01_2020.htm</a:t>
            </a:r>
          </a:p>
          <a:p>
            <a:r>
              <a:rPr lang="hr-HR" dirty="0" smtClean="0"/>
              <a:t>https://www.dzs.hr/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8444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http://www.kutjevacki-vinari.hr/kutjevo/vinogorje</a:t>
            </a:r>
          </a:p>
          <a:p>
            <a:r>
              <a:rPr lang="hr-HR" dirty="0" smtClean="0"/>
              <a:t>https://www.radio-djakovo.hr/2016/10/300-godisnja-tradicija-biskupijskih-vina-hrvatski-je-vinski-dragulj/</a:t>
            </a:r>
          </a:p>
          <a:p>
            <a:r>
              <a:rPr lang="hr-HR" dirty="0" smtClean="0"/>
              <a:t>http://www.glas-slavonije.hr/314976/4/Nadbiskupija-300-godina-sa-svojih-trsova-ubire-vrhunsku-kapljicu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3319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https://www.vecernji.hr/vijesti/ogulinski-kupus-1455996</a:t>
            </a:r>
          </a:p>
          <a:p>
            <a:r>
              <a:rPr lang="hr-HR" dirty="0" smtClean="0"/>
              <a:t>https://www.novilist.hr/rijeka-regija/lika-senj/stocarstvo-postalo-hit-a-zapustene-povrsine-potencijalni-pasnjaci/</a:t>
            </a:r>
          </a:p>
          <a:p>
            <a:r>
              <a:rPr lang="hr-HR" dirty="0" smtClean="0"/>
              <a:t>https://www.agroklub.com/stocarstvo/je-li-licka-poljoprivreda-krenula-putem-oporavka/50932/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9126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https://www.unizd.hr/Portals/6/nastavnici/Sanja%20Lozic/Sredozemlje%207.pdf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CF1B9-A3EE-43EF-AB81-53FEA0EC646D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45025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https://www.vecernji.hr/vijesti/neretvanska-mandarina-voce-bez-kojeg-hrvati-ne-mogu-zamisliti-jesenske-i-zimske-dane-1455821</a:t>
            </a:r>
          </a:p>
          <a:p>
            <a:r>
              <a:rPr lang="hr-HR" dirty="0" smtClean="0"/>
              <a:t>https://punkufer.dnevnik.hr/clanak/kako-razlikovati-domace-jagode-od-uvoznih---474898.html</a:t>
            </a:r>
          </a:p>
          <a:p>
            <a:r>
              <a:rPr lang="hr-HR" dirty="0" smtClean="0"/>
              <a:t>https://www.zona-zadar.hr/zona-tradicije/visnja-maraska</a:t>
            </a:r>
          </a:p>
          <a:p>
            <a:r>
              <a:rPr lang="hr-HR" dirty="0" smtClean="0"/>
              <a:t>https://www.istra.hr/hr/gourmet/top-5-autohtonih-sorti-maslina-u-istri</a:t>
            </a:r>
          </a:p>
          <a:p>
            <a:r>
              <a:rPr lang="hr-HR" dirty="0" smtClean="0"/>
              <a:t>http://www.ston.hr/?l=hr&amp;ispis=staticna&amp;id=61&amp;jos=111&amp;iskljuci=da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8139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https://tzjelsa.hr/305/otok-lavande/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2341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84345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https://poljoprivreda.gov.hr/istaknute-teme/poljoprivreda-173/poljoprivredna-politika/obiteljska-poljoprivredna-gospodarstva/pitanja-i-odgovori/1322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60785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https://www.komiza.hr/o-gradu/</a:t>
            </a:r>
          </a:p>
          <a:p>
            <a:r>
              <a:rPr lang="hr-HR" dirty="0" smtClean="0"/>
              <a:t>http://opcina-kali.hr/index.php?page=opcina-gospodarstvo</a:t>
            </a:r>
          </a:p>
          <a:p>
            <a:r>
              <a:rPr lang="hr-HR" dirty="0" smtClean="0"/>
              <a:t>https://www.journal.hr/lifestyle/putovanja/tvornica-mardesic-sali-dugi-otok-putopis/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53198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https://podaci.ribarstvo.hr/</a:t>
            </a:r>
          </a:p>
          <a:p>
            <a:r>
              <a:rPr lang="hr-HR" dirty="0" smtClean="0"/>
              <a:t>https://podaci.ribarstvo.hr/2020/10/21/statistika-ribarske-flote-po-zupanijama-2013-2019-godine/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1077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https://poljoprivreda.gov.hr/vijesti/malostonska-kamenica-postala-28-hrvatski-proizvod-zasticenog-naziva-u-europskoj-uniji/4201</a:t>
            </a:r>
          </a:p>
          <a:p>
            <a:r>
              <a:rPr lang="hr-HR" dirty="0" smtClean="0"/>
              <a:t>https://www.zadarskilist.hr/clanci/23022019/dragulj-iz-mora-novigradska-dagnja-dobit-ce-ogroman-prostor-za-osvajanje-trzista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807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https://www.apprrr.hr/pcelarstvo/</a:t>
            </a:r>
          </a:p>
          <a:p>
            <a:r>
              <a:rPr lang="hr-HR" dirty="0" smtClean="0"/>
              <a:t>https://poljoprivreda.gov.hr/pcelarstvo/201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45567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https://pporahovica.hr/djelatnosti/ribnjacarstvo/ribnjaci/</a:t>
            </a:r>
          </a:p>
          <a:p>
            <a:r>
              <a:rPr lang="hr-HR" dirty="0" smtClean="0"/>
              <a:t>https://ribnjaci-vrabac.hr/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5608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https://www.hrsume.hr/index.php/hr/ume/opcenito/sumeuhrv</a:t>
            </a:r>
          </a:p>
          <a:p>
            <a:r>
              <a:rPr lang="hr-HR" dirty="0" smtClean="0"/>
              <a:t>https://hr.wikipedia.org/wiki/%C5%A0ume_gorskog_pojasa_Hrvatske</a:t>
            </a:r>
          </a:p>
          <a:p>
            <a:r>
              <a:rPr lang="hr-HR" dirty="0" smtClean="0"/>
              <a:t>https://ju-priroda.hr/2017/08/sume-gorskog-kotara/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60379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https://www.tz-zupanja.hr/aktivni-odmor-rekreacija/spacvanska-suma/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68119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https://www.enciklopedija.hr/natuknica.aspx?id=37293</a:t>
            </a:r>
          </a:p>
          <a:p>
            <a:r>
              <a:rPr lang="hr-HR" dirty="0" smtClean="0"/>
              <a:t>https://hrcak.srce.hr/42707</a:t>
            </a:r>
          </a:p>
          <a:p>
            <a:r>
              <a:rPr lang="hr-HR" dirty="0" smtClean="0"/>
              <a:t>https://www.dzs.hr/Hrv_Eng/publication/2020/01-02-01_01_2020.htm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91262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0410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https://www.geografija.hr/hrvatska/tlo-kao-sastavnica-ekoloskog-trojstva/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CF1B9-A3EE-43EF-AB81-53FEA0EC646D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6908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Ritska</a:t>
            </a:r>
            <a:r>
              <a:rPr lang="hr-HR" baseline="0" dirty="0" smtClean="0"/>
              <a:t> crnica, oranje: https://www.youtube.com/watch?v=N3JQ7SMLjJU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CF1B9-A3EE-43EF-AB81-53FEA0EC646D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0112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Humus and the chemistry of soil</a:t>
            </a:r>
          </a:p>
          <a:p>
            <a:r>
              <a:rPr lang="hr-HR" dirty="0" smtClean="0"/>
              <a:t>https://www.youtube.com/watch?v=moexid5puSI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CF1B9-A3EE-43EF-AB81-53FEA0EC646D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7585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3500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http://pinova.hr/hr_HR/baza-znanja/ratarstvo/uljana-repica</a:t>
            </a:r>
          </a:p>
          <a:p>
            <a:r>
              <a:rPr lang="hr-HR" dirty="0" smtClean="0"/>
              <a:t>https://www.dw.com/hr/ima-li-budu%C4%87nost-proizvodnja-%C5%A1e%C4%87erne-repe-i-%C5%A1e%C4%87era-u-hrvatskoj/a-53586993</a:t>
            </a:r>
          </a:p>
          <a:p>
            <a:r>
              <a:rPr lang="hr-HR" dirty="0" smtClean="0"/>
              <a:t>https://poljoprivreda.gov.hr/ratarstvo/197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85609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https://www.24sata.hr/news/medimurski-krumpir-kalamper-postao-zasticena-robna-marka-657364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52694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http://www.invest-croatia-zg-county.com/poljoprivreda/</a:t>
            </a:r>
          </a:p>
          <a:p>
            <a:r>
              <a:rPr lang="hr-HR" dirty="0" smtClean="0"/>
              <a:t>https://www.hapih.hr/cvp/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6049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hr/Hrv_Eng/publication/2020/01-01-29_01_2020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odaci.ribarstvo.hr/2020/10/21/statistika-ribarske-flote-po-zupanijama-2013-2019-godin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emf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3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Primarne djelatnosti u Hrvatskoj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915566"/>
            <a:ext cx="3384376" cy="4227934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Povrtlarstvo</a:t>
            </a:r>
          </a:p>
          <a:p>
            <a:pPr>
              <a:buFontTx/>
              <a:buChar char="-"/>
            </a:pPr>
            <a:r>
              <a:rPr lang="hr-HR" dirty="0" smtClean="0"/>
              <a:t>Okolica većih gradova </a:t>
            </a:r>
            <a:r>
              <a:rPr lang="hr-HR" dirty="0" smtClean="0">
                <a:sym typeface="Wingdings" panose="05000000000000000000" pitchFamily="2" charset="2"/>
              </a:rPr>
              <a:t> potreba za svježim povrćem  staklenici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Voćarske kulture </a:t>
            </a:r>
          </a:p>
          <a:p>
            <a:pPr>
              <a:buFontTx/>
              <a:buChar char="-"/>
            </a:pPr>
            <a:r>
              <a:rPr lang="hr-HR" dirty="0" smtClean="0">
                <a:sym typeface="Wingdings" panose="05000000000000000000" pitchFamily="2" charset="2"/>
              </a:rPr>
              <a:t>jabuke, kruške i šljive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/>
          <a:srcRect l="1333" t="120" r="12017" b="-120"/>
          <a:stretch/>
        </p:blipFill>
        <p:spPr>
          <a:xfrm>
            <a:off x="3735328" y="903124"/>
            <a:ext cx="5180507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518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3538736" cy="1152128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Vinogradarstvo i proizvodnja vina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23678"/>
            <a:ext cx="3538736" cy="31683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hr-HR" dirty="0">
                <a:sym typeface="Wingdings" pitchFamily="2" charset="2"/>
              </a:rPr>
              <a:t>Okolica Iloka i Đakova (biskupijska vina)</a:t>
            </a:r>
          </a:p>
          <a:p>
            <a:pPr>
              <a:lnSpc>
                <a:spcPct val="120000"/>
              </a:lnSpc>
            </a:pPr>
            <a:r>
              <a:rPr lang="hr-HR" dirty="0">
                <a:sym typeface="Wingdings" pitchFamily="2" charset="2"/>
              </a:rPr>
              <a:t>Dijelovi Baranja i Erduta</a:t>
            </a:r>
          </a:p>
          <a:p>
            <a:pPr>
              <a:lnSpc>
                <a:spcPct val="120000"/>
              </a:lnSpc>
            </a:pPr>
            <a:r>
              <a:rPr lang="hr-HR" dirty="0">
                <a:sym typeface="Wingdings" pitchFamily="2" charset="2"/>
              </a:rPr>
              <a:t>Okolica Kutjeva i Požeška kotlina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9998"/>
          <a:stretch/>
        </p:blipFill>
        <p:spPr bwMode="auto">
          <a:xfrm>
            <a:off x="4129792" y="791870"/>
            <a:ext cx="485586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4136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Gorska Hrvatska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906888" cy="3456385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Gorski kotar – nepovoljni uvjeti za poljoprivredu</a:t>
            </a:r>
          </a:p>
          <a:p>
            <a:r>
              <a:rPr lang="hr-HR" dirty="0" smtClean="0"/>
              <a:t>Lika i Ogulinsko-</a:t>
            </a:r>
            <a:r>
              <a:rPr lang="hr-HR" dirty="0" err="1" smtClean="0"/>
              <a:t>plaščanska</a:t>
            </a:r>
            <a:r>
              <a:rPr lang="hr-HR" dirty="0" smtClean="0"/>
              <a:t> udolina: krumpir i kupus</a:t>
            </a:r>
          </a:p>
          <a:p>
            <a:r>
              <a:rPr lang="hr-HR" dirty="0" smtClean="0"/>
              <a:t>Lika: stočarstvo na otvorenim pašnjacima</a:t>
            </a:r>
          </a:p>
          <a:p>
            <a:r>
              <a:rPr lang="hr-HR" dirty="0" smtClean="0"/>
              <a:t>Depopulacija</a:t>
            </a:r>
          </a:p>
          <a:p>
            <a:r>
              <a:rPr lang="hr-HR" dirty="0" smtClean="0"/>
              <a:t>Ekološka proizvodnja, seoski turizam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163962"/>
            <a:ext cx="349191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751262"/>
            <a:ext cx="3491914" cy="22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8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850403"/>
            <a:ext cx="8229600" cy="713234"/>
          </a:xfrm>
        </p:spPr>
        <p:txBody>
          <a:bodyPr>
            <a:normAutofit/>
          </a:bodyPr>
          <a:lstStyle/>
          <a:p>
            <a:pPr algn="l"/>
            <a:r>
              <a:rPr lang="hr-HR" sz="3600" dirty="0" smtClean="0"/>
              <a:t>Primorska Hrvatska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563637"/>
            <a:ext cx="3528392" cy="3384377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Prirodni uvjeti:</a:t>
            </a:r>
          </a:p>
          <a:p>
            <a:pPr>
              <a:buFontTx/>
              <a:buChar char="-"/>
            </a:pPr>
            <a:r>
              <a:rPr lang="hr-HR" dirty="0" smtClean="0"/>
              <a:t>Krški reljef</a:t>
            </a:r>
          </a:p>
          <a:p>
            <a:pPr>
              <a:buFontTx/>
              <a:buChar char="-"/>
            </a:pPr>
            <a:r>
              <a:rPr lang="hr-HR" dirty="0" smtClean="0"/>
              <a:t>Klima</a:t>
            </a:r>
          </a:p>
          <a:p>
            <a:pPr>
              <a:buFontTx/>
              <a:buChar char="-"/>
            </a:pPr>
            <a:r>
              <a:rPr lang="hr-HR" dirty="0" smtClean="0"/>
              <a:t>Plodne površine</a:t>
            </a:r>
          </a:p>
          <a:p>
            <a:pPr marL="0" indent="0">
              <a:buNone/>
            </a:pPr>
            <a:r>
              <a:rPr lang="hr-HR" dirty="0" smtClean="0">
                <a:sym typeface="Wingdings" panose="05000000000000000000" pitchFamily="2" charset="2"/>
              </a:rPr>
              <a:t> Nema mnogo obradivih površina</a:t>
            </a:r>
            <a:endParaRPr lang="hr-HR" dirty="0" smtClean="0"/>
          </a:p>
        </p:txBody>
      </p:sp>
      <p:pic>
        <p:nvPicPr>
          <p:cNvPr id="4" name="Picture 24" descr="Kdoline"/>
          <p:cNvPicPr>
            <a:picLocks noChangeAspect="1" noChangeArrowheads="1"/>
          </p:cNvPicPr>
          <p:nvPr/>
        </p:nvPicPr>
        <p:blipFill rotWithShape="1">
          <a:blip r:embed="rId2" cstate="print"/>
          <a:srcRect l="7049" r="1319" b="1098"/>
          <a:stretch/>
        </p:blipFill>
        <p:spPr bwMode="auto">
          <a:xfrm>
            <a:off x="3904104" y="953809"/>
            <a:ext cx="5144501" cy="366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660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9" y="771550"/>
            <a:ext cx="5186190" cy="437195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-468560" y="1923678"/>
            <a:ext cx="792088" cy="3384376"/>
          </a:xfrm>
          <a:prstGeom prst="rect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323528" y="3613945"/>
            <a:ext cx="792088" cy="584448"/>
          </a:xfrm>
          <a:prstGeom prst="rect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ostoručno 6"/>
          <p:cNvSpPr/>
          <p:nvPr/>
        </p:nvSpPr>
        <p:spPr>
          <a:xfrm>
            <a:off x="1582057" y="754743"/>
            <a:ext cx="4238172" cy="1248228"/>
          </a:xfrm>
          <a:custGeom>
            <a:avLst/>
            <a:gdLst>
              <a:gd name="connsiteX0" fmla="*/ 101600 w 4238172"/>
              <a:gd name="connsiteY0" fmla="*/ 246743 h 1248228"/>
              <a:gd name="connsiteX1" fmla="*/ 798286 w 4238172"/>
              <a:gd name="connsiteY1" fmla="*/ 914400 h 1248228"/>
              <a:gd name="connsiteX2" fmla="*/ 2162629 w 4238172"/>
              <a:gd name="connsiteY2" fmla="*/ 1132114 h 1248228"/>
              <a:gd name="connsiteX3" fmla="*/ 2380343 w 4238172"/>
              <a:gd name="connsiteY3" fmla="*/ 1117600 h 1248228"/>
              <a:gd name="connsiteX4" fmla="*/ 4238172 w 4238172"/>
              <a:gd name="connsiteY4" fmla="*/ 1248228 h 1248228"/>
              <a:gd name="connsiteX5" fmla="*/ 3643086 w 4238172"/>
              <a:gd name="connsiteY5" fmla="*/ 0 h 1248228"/>
              <a:gd name="connsiteX6" fmla="*/ 0 w 4238172"/>
              <a:gd name="connsiteY6" fmla="*/ 14514 h 1248228"/>
              <a:gd name="connsiteX7" fmla="*/ 101600 w 4238172"/>
              <a:gd name="connsiteY7" fmla="*/ 246743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8172" h="1248228">
                <a:moveTo>
                  <a:pt x="101600" y="246743"/>
                </a:moveTo>
                <a:lnTo>
                  <a:pt x="798286" y="914400"/>
                </a:lnTo>
                <a:lnTo>
                  <a:pt x="2162629" y="1132114"/>
                </a:lnTo>
                <a:cubicBezTo>
                  <a:pt x="2341559" y="1115848"/>
                  <a:pt x="2268848" y="1117600"/>
                  <a:pt x="2380343" y="1117600"/>
                </a:cubicBezTo>
                <a:lnTo>
                  <a:pt x="4238172" y="1248228"/>
                </a:lnTo>
                <a:lnTo>
                  <a:pt x="3643086" y="0"/>
                </a:lnTo>
                <a:lnTo>
                  <a:pt x="0" y="14514"/>
                </a:lnTo>
                <a:lnTo>
                  <a:pt x="101600" y="246743"/>
                </a:lnTo>
                <a:close/>
              </a:path>
            </a:pathLst>
          </a:cu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08250" y="771550"/>
            <a:ext cx="6178550" cy="713234"/>
          </a:xfrm>
        </p:spPr>
        <p:txBody>
          <a:bodyPr>
            <a:normAutofit fontScale="90000"/>
          </a:bodyPr>
          <a:lstStyle/>
          <a:p>
            <a:pPr algn="r"/>
            <a:r>
              <a:rPr lang="hr-HR" dirty="0" smtClean="0"/>
              <a:t>Poljoprivredne površine: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4318" y="1604751"/>
            <a:ext cx="2511027" cy="1116012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5096791" y="2406626"/>
            <a:ext cx="528672" cy="468380"/>
          </a:xfrm>
          <a:prstGeom prst="rect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04259" y="1563637"/>
            <a:ext cx="3618221" cy="3579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200" dirty="0" smtClean="0"/>
              <a:t>Najčešće vrste tala:</a:t>
            </a:r>
          </a:p>
          <a:p>
            <a:r>
              <a:rPr lang="hr-HR" sz="2200" b="1" dirty="0" smtClean="0"/>
              <a:t>Crvenica </a:t>
            </a:r>
            <a:r>
              <a:rPr lang="hr-HR" sz="2200" dirty="0" smtClean="0"/>
              <a:t>(zapadna Istra)</a:t>
            </a:r>
            <a:endParaRPr lang="hr-HR" sz="2200" dirty="0"/>
          </a:p>
          <a:p>
            <a:r>
              <a:rPr lang="hr-HR" sz="2200" b="1" dirty="0" smtClean="0"/>
              <a:t>Tla na </a:t>
            </a:r>
            <a:r>
              <a:rPr lang="hr-HR" sz="2200" b="1" dirty="0" err="1" smtClean="0"/>
              <a:t>flišu</a:t>
            </a:r>
            <a:r>
              <a:rPr lang="hr-HR" sz="2200" b="1" dirty="0" smtClean="0"/>
              <a:t> </a:t>
            </a:r>
            <a:r>
              <a:rPr lang="hr-HR" sz="2200" dirty="0" smtClean="0"/>
              <a:t>(Ravni kotari)</a:t>
            </a:r>
            <a:endParaRPr lang="hr-HR" sz="2200" dirty="0"/>
          </a:p>
          <a:p>
            <a:r>
              <a:rPr lang="hr-HR" sz="2200" b="1" dirty="0" smtClean="0"/>
              <a:t>Smeđa tla na vapnencima i dolomitima </a:t>
            </a:r>
            <a:r>
              <a:rPr lang="hr-HR" sz="2200" dirty="0" smtClean="0"/>
              <a:t>(</a:t>
            </a:r>
            <a:r>
              <a:rPr lang="hr-HR" sz="2200" dirty="0"/>
              <a:t>Kninsko, Kosovo, Petrovo, Imotsko, Sinjsko, </a:t>
            </a:r>
            <a:r>
              <a:rPr lang="hr-HR" sz="2200" dirty="0" smtClean="0"/>
              <a:t>Vrgoračko polje)</a:t>
            </a:r>
          </a:p>
          <a:p>
            <a:r>
              <a:rPr lang="hr-HR" sz="2200" b="1" dirty="0" smtClean="0"/>
              <a:t>Aluvijalna tla </a:t>
            </a:r>
            <a:r>
              <a:rPr lang="hr-HR" sz="2200" dirty="0" smtClean="0"/>
              <a:t>(dolina </a:t>
            </a:r>
            <a:r>
              <a:rPr lang="hr-HR" sz="2200" dirty="0"/>
              <a:t>Mirne i delta </a:t>
            </a:r>
            <a:r>
              <a:rPr lang="hr-HR" sz="2200" dirty="0" smtClean="0"/>
              <a:t>Neretve) </a:t>
            </a:r>
            <a:endParaRPr lang="hr-HR" sz="2200" dirty="0"/>
          </a:p>
          <a:p>
            <a:endParaRPr lang="hr-HR" sz="2200" b="1" dirty="0" smtClean="0"/>
          </a:p>
        </p:txBody>
      </p:sp>
      <p:sp>
        <p:nvSpPr>
          <p:cNvPr id="10" name="Pravokutnik 9"/>
          <p:cNvSpPr/>
          <p:nvPr/>
        </p:nvSpPr>
        <p:spPr>
          <a:xfrm>
            <a:off x="3025023" y="1923678"/>
            <a:ext cx="250833" cy="150862"/>
          </a:xfrm>
          <a:prstGeom prst="rect">
            <a:avLst/>
          </a:prstGeom>
          <a:solidFill>
            <a:srgbClr val="FF0000">
              <a:alpha val="44000"/>
            </a:srgbClr>
          </a:solidFill>
          <a:ln w="0" cmpd="sng">
            <a:noFill/>
          </a:ln>
          <a:effectLst>
            <a:glow rad="139700">
              <a:srgbClr val="FF0000">
                <a:alpha val="4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ostoručno 10"/>
          <p:cNvSpPr/>
          <p:nvPr/>
        </p:nvSpPr>
        <p:spPr>
          <a:xfrm>
            <a:off x="342900" y="1009650"/>
            <a:ext cx="485775" cy="876300"/>
          </a:xfrm>
          <a:custGeom>
            <a:avLst/>
            <a:gdLst>
              <a:gd name="connsiteX0" fmla="*/ 133350 w 485775"/>
              <a:gd name="connsiteY0" fmla="*/ 57150 h 876300"/>
              <a:gd name="connsiteX1" fmla="*/ 0 w 485775"/>
              <a:gd name="connsiteY1" fmla="*/ 0 h 876300"/>
              <a:gd name="connsiteX2" fmla="*/ 38100 w 485775"/>
              <a:gd name="connsiteY2" fmla="*/ 276225 h 876300"/>
              <a:gd name="connsiteX3" fmla="*/ 85725 w 485775"/>
              <a:gd name="connsiteY3" fmla="*/ 523875 h 876300"/>
              <a:gd name="connsiteX4" fmla="*/ 161925 w 485775"/>
              <a:gd name="connsiteY4" fmla="*/ 723900 h 876300"/>
              <a:gd name="connsiteX5" fmla="*/ 238125 w 485775"/>
              <a:gd name="connsiteY5" fmla="*/ 828675 h 876300"/>
              <a:gd name="connsiteX6" fmla="*/ 323850 w 485775"/>
              <a:gd name="connsiteY6" fmla="*/ 876300 h 876300"/>
              <a:gd name="connsiteX7" fmla="*/ 371475 w 485775"/>
              <a:gd name="connsiteY7" fmla="*/ 742950 h 876300"/>
              <a:gd name="connsiteX8" fmla="*/ 419100 w 485775"/>
              <a:gd name="connsiteY8" fmla="*/ 638175 h 876300"/>
              <a:gd name="connsiteX9" fmla="*/ 419100 w 485775"/>
              <a:gd name="connsiteY9" fmla="*/ 504825 h 876300"/>
              <a:gd name="connsiteX10" fmla="*/ 485775 w 485775"/>
              <a:gd name="connsiteY10" fmla="*/ 466725 h 876300"/>
              <a:gd name="connsiteX11" fmla="*/ 485775 w 485775"/>
              <a:gd name="connsiteY11" fmla="*/ 466725 h 876300"/>
              <a:gd name="connsiteX12" fmla="*/ 390525 w 485775"/>
              <a:gd name="connsiteY12" fmla="*/ 476250 h 876300"/>
              <a:gd name="connsiteX13" fmla="*/ 304800 w 485775"/>
              <a:gd name="connsiteY13" fmla="*/ 285750 h 876300"/>
              <a:gd name="connsiteX14" fmla="*/ 228600 w 485775"/>
              <a:gd name="connsiteY14" fmla="*/ 152400 h 876300"/>
              <a:gd name="connsiteX15" fmla="*/ 133350 w 485775"/>
              <a:gd name="connsiteY15" fmla="*/ 5715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5775" h="876300">
                <a:moveTo>
                  <a:pt x="133350" y="57150"/>
                </a:moveTo>
                <a:lnTo>
                  <a:pt x="0" y="0"/>
                </a:lnTo>
                <a:lnTo>
                  <a:pt x="38100" y="276225"/>
                </a:lnTo>
                <a:lnTo>
                  <a:pt x="85725" y="523875"/>
                </a:lnTo>
                <a:lnTo>
                  <a:pt x="161925" y="723900"/>
                </a:lnTo>
                <a:lnTo>
                  <a:pt x="238125" y="828675"/>
                </a:lnTo>
                <a:lnTo>
                  <a:pt x="323850" y="876300"/>
                </a:lnTo>
                <a:lnTo>
                  <a:pt x="371475" y="742950"/>
                </a:lnTo>
                <a:lnTo>
                  <a:pt x="419100" y="638175"/>
                </a:lnTo>
                <a:lnTo>
                  <a:pt x="419100" y="504825"/>
                </a:lnTo>
                <a:lnTo>
                  <a:pt x="485775" y="466725"/>
                </a:lnTo>
                <a:lnTo>
                  <a:pt x="485775" y="466725"/>
                </a:lnTo>
                <a:lnTo>
                  <a:pt x="390525" y="476250"/>
                </a:lnTo>
                <a:lnTo>
                  <a:pt x="304800" y="285750"/>
                </a:lnTo>
                <a:lnTo>
                  <a:pt x="228600" y="152400"/>
                </a:lnTo>
                <a:lnTo>
                  <a:pt x="133350" y="5715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 w="0" cmpd="sng">
            <a:noFill/>
          </a:ln>
          <a:effectLst>
            <a:glow rad="139700">
              <a:srgbClr val="FF0000">
                <a:alpha val="4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ostoručno 12"/>
          <p:cNvSpPr/>
          <p:nvPr/>
        </p:nvSpPr>
        <p:spPr>
          <a:xfrm>
            <a:off x="483870" y="1028700"/>
            <a:ext cx="377825" cy="447675"/>
          </a:xfrm>
          <a:custGeom>
            <a:avLst/>
            <a:gdLst>
              <a:gd name="connsiteX0" fmla="*/ 0 w 361950"/>
              <a:gd name="connsiteY0" fmla="*/ 38100 h 447675"/>
              <a:gd name="connsiteX1" fmla="*/ 257175 w 361950"/>
              <a:gd name="connsiteY1" fmla="*/ 447675 h 447675"/>
              <a:gd name="connsiteX2" fmla="*/ 352425 w 361950"/>
              <a:gd name="connsiteY2" fmla="*/ 323850 h 447675"/>
              <a:gd name="connsiteX3" fmla="*/ 361950 w 361950"/>
              <a:gd name="connsiteY3" fmla="*/ 142875 h 447675"/>
              <a:gd name="connsiteX4" fmla="*/ 276225 w 361950"/>
              <a:gd name="connsiteY4" fmla="*/ 19050 h 447675"/>
              <a:gd name="connsiteX5" fmla="*/ 171450 w 361950"/>
              <a:gd name="connsiteY5" fmla="*/ 47625 h 447675"/>
              <a:gd name="connsiteX6" fmla="*/ 66675 w 361950"/>
              <a:gd name="connsiteY6" fmla="*/ 0 h 447675"/>
              <a:gd name="connsiteX7" fmla="*/ 0 w 361950"/>
              <a:gd name="connsiteY7" fmla="*/ 38100 h 447675"/>
              <a:gd name="connsiteX0" fmla="*/ 0 w 377825"/>
              <a:gd name="connsiteY0" fmla="*/ 38100 h 447675"/>
              <a:gd name="connsiteX1" fmla="*/ 257175 w 377825"/>
              <a:gd name="connsiteY1" fmla="*/ 447675 h 447675"/>
              <a:gd name="connsiteX2" fmla="*/ 377825 w 377825"/>
              <a:gd name="connsiteY2" fmla="*/ 279400 h 447675"/>
              <a:gd name="connsiteX3" fmla="*/ 361950 w 377825"/>
              <a:gd name="connsiteY3" fmla="*/ 142875 h 447675"/>
              <a:gd name="connsiteX4" fmla="*/ 276225 w 377825"/>
              <a:gd name="connsiteY4" fmla="*/ 19050 h 447675"/>
              <a:gd name="connsiteX5" fmla="*/ 171450 w 377825"/>
              <a:gd name="connsiteY5" fmla="*/ 47625 h 447675"/>
              <a:gd name="connsiteX6" fmla="*/ 66675 w 377825"/>
              <a:gd name="connsiteY6" fmla="*/ 0 h 447675"/>
              <a:gd name="connsiteX7" fmla="*/ 0 w 377825"/>
              <a:gd name="connsiteY7" fmla="*/ 38100 h 447675"/>
              <a:gd name="connsiteX0" fmla="*/ 0 w 377825"/>
              <a:gd name="connsiteY0" fmla="*/ 38100 h 447675"/>
              <a:gd name="connsiteX1" fmla="*/ 257175 w 377825"/>
              <a:gd name="connsiteY1" fmla="*/ 447675 h 447675"/>
              <a:gd name="connsiteX2" fmla="*/ 377825 w 377825"/>
              <a:gd name="connsiteY2" fmla="*/ 279400 h 447675"/>
              <a:gd name="connsiteX3" fmla="*/ 361950 w 377825"/>
              <a:gd name="connsiteY3" fmla="*/ 142875 h 447675"/>
              <a:gd name="connsiteX4" fmla="*/ 276225 w 377825"/>
              <a:gd name="connsiteY4" fmla="*/ 19050 h 447675"/>
              <a:gd name="connsiteX5" fmla="*/ 171450 w 377825"/>
              <a:gd name="connsiteY5" fmla="*/ 47625 h 447675"/>
              <a:gd name="connsiteX6" fmla="*/ 66675 w 377825"/>
              <a:gd name="connsiteY6" fmla="*/ 0 h 447675"/>
              <a:gd name="connsiteX7" fmla="*/ 0 w 377825"/>
              <a:gd name="connsiteY7" fmla="*/ 3810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825" h="447675">
                <a:moveTo>
                  <a:pt x="0" y="38100"/>
                </a:moveTo>
                <a:lnTo>
                  <a:pt x="257175" y="447675"/>
                </a:lnTo>
                <a:cubicBezTo>
                  <a:pt x="297392" y="391583"/>
                  <a:pt x="350308" y="357717"/>
                  <a:pt x="377825" y="279400"/>
                </a:cubicBezTo>
                <a:lnTo>
                  <a:pt x="361950" y="142875"/>
                </a:lnTo>
                <a:lnTo>
                  <a:pt x="276225" y="19050"/>
                </a:lnTo>
                <a:lnTo>
                  <a:pt x="171450" y="47625"/>
                </a:lnTo>
                <a:lnTo>
                  <a:pt x="66675" y="0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ostoručno 14"/>
          <p:cNvSpPr/>
          <p:nvPr/>
        </p:nvSpPr>
        <p:spPr>
          <a:xfrm>
            <a:off x="1676400" y="2501900"/>
            <a:ext cx="539750" cy="527050"/>
          </a:xfrm>
          <a:custGeom>
            <a:avLst/>
            <a:gdLst>
              <a:gd name="connsiteX0" fmla="*/ 41275 w 539750"/>
              <a:gd name="connsiteY0" fmla="*/ 25400 h 527050"/>
              <a:gd name="connsiteX1" fmla="*/ 95250 w 539750"/>
              <a:gd name="connsiteY1" fmla="*/ 69850 h 527050"/>
              <a:gd name="connsiteX2" fmla="*/ 117475 w 539750"/>
              <a:gd name="connsiteY2" fmla="*/ 69850 h 527050"/>
              <a:gd name="connsiteX3" fmla="*/ 127000 w 539750"/>
              <a:gd name="connsiteY3" fmla="*/ 28575 h 527050"/>
              <a:gd name="connsiteX4" fmla="*/ 111125 w 539750"/>
              <a:gd name="connsiteY4" fmla="*/ 0 h 527050"/>
              <a:gd name="connsiteX5" fmla="*/ 111125 w 539750"/>
              <a:gd name="connsiteY5" fmla="*/ 0 h 527050"/>
              <a:gd name="connsiteX6" fmla="*/ 152400 w 539750"/>
              <a:gd name="connsiteY6" fmla="*/ 19050 h 527050"/>
              <a:gd name="connsiteX7" fmla="*/ 250825 w 539750"/>
              <a:gd name="connsiteY7" fmla="*/ 92075 h 527050"/>
              <a:gd name="connsiteX8" fmla="*/ 266700 w 539750"/>
              <a:gd name="connsiteY8" fmla="*/ 114300 h 527050"/>
              <a:gd name="connsiteX9" fmla="*/ 266700 w 539750"/>
              <a:gd name="connsiteY9" fmla="*/ 161925 h 527050"/>
              <a:gd name="connsiteX10" fmla="*/ 377825 w 539750"/>
              <a:gd name="connsiteY10" fmla="*/ 254000 h 527050"/>
              <a:gd name="connsiteX11" fmla="*/ 406400 w 539750"/>
              <a:gd name="connsiteY11" fmla="*/ 269875 h 527050"/>
              <a:gd name="connsiteX12" fmla="*/ 511175 w 539750"/>
              <a:gd name="connsiteY12" fmla="*/ 365125 h 527050"/>
              <a:gd name="connsiteX13" fmla="*/ 539750 w 539750"/>
              <a:gd name="connsiteY13" fmla="*/ 425450 h 527050"/>
              <a:gd name="connsiteX14" fmla="*/ 501650 w 539750"/>
              <a:gd name="connsiteY14" fmla="*/ 504825 h 527050"/>
              <a:gd name="connsiteX15" fmla="*/ 441325 w 539750"/>
              <a:gd name="connsiteY15" fmla="*/ 527050 h 527050"/>
              <a:gd name="connsiteX16" fmla="*/ 412750 w 539750"/>
              <a:gd name="connsiteY16" fmla="*/ 501650 h 527050"/>
              <a:gd name="connsiteX17" fmla="*/ 381000 w 539750"/>
              <a:gd name="connsiteY17" fmla="*/ 466725 h 527050"/>
              <a:gd name="connsiteX18" fmla="*/ 228600 w 539750"/>
              <a:gd name="connsiteY18" fmla="*/ 387350 h 527050"/>
              <a:gd name="connsiteX19" fmla="*/ 184150 w 539750"/>
              <a:gd name="connsiteY19" fmla="*/ 377825 h 527050"/>
              <a:gd name="connsiteX20" fmla="*/ 95250 w 539750"/>
              <a:gd name="connsiteY20" fmla="*/ 263525 h 527050"/>
              <a:gd name="connsiteX21" fmla="*/ 22225 w 539750"/>
              <a:gd name="connsiteY21" fmla="*/ 171450 h 527050"/>
              <a:gd name="connsiteX22" fmla="*/ 19050 w 539750"/>
              <a:gd name="connsiteY22" fmla="*/ 104775 h 527050"/>
              <a:gd name="connsiteX23" fmla="*/ 0 w 539750"/>
              <a:gd name="connsiteY23" fmla="*/ 76200 h 527050"/>
              <a:gd name="connsiteX24" fmla="*/ 41275 w 539750"/>
              <a:gd name="connsiteY24" fmla="*/ 2540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9750" h="527050">
                <a:moveTo>
                  <a:pt x="41275" y="25400"/>
                </a:moveTo>
                <a:lnTo>
                  <a:pt x="95250" y="69850"/>
                </a:lnTo>
                <a:lnTo>
                  <a:pt x="117475" y="69850"/>
                </a:lnTo>
                <a:lnTo>
                  <a:pt x="127000" y="28575"/>
                </a:lnTo>
                <a:lnTo>
                  <a:pt x="111125" y="0"/>
                </a:lnTo>
                <a:lnTo>
                  <a:pt x="111125" y="0"/>
                </a:lnTo>
                <a:lnTo>
                  <a:pt x="152400" y="19050"/>
                </a:lnTo>
                <a:lnTo>
                  <a:pt x="250825" y="92075"/>
                </a:lnTo>
                <a:lnTo>
                  <a:pt x="266700" y="114300"/>
                </a:lnTo>
                <a:lnTo>
                  <a:pt x="266700" y="161925"/>
                </a:lnTo>
                <a:lnTo>
                  <a:pt x="377825" y="254000"/>
                </a:lnTo>
                <a:lnTo>
                  <a:pt x="406400" y="269875"/>
                </a:lnTo>
                <a:lnTo>
                  <a:pt x="511175" y="365125"/>
                </a:lnTo>
                <a:lnTo>
                  <a:pt x="539750" y="425450"/>
                </a:lnTo>
                <a:lnTo>
                  <a:pt x="501650" y="504825"/>
                </a:lnTo>
                <a:lnTo>
                  <a:pt x="441325" y="527050"/>
                </a:lnTo>
                <a:lnTo>
                  <a:pt x="412750" y="501650"/>
                </a:lnTo>
                <a:lnTo>
                  <a:pt x="381000" y="466725"/>
                </a:lnTo>
                <a:lnTo>
                  <a:pt x="228600" y="387350"/>
                </a:lnTo>
                <a:lnTo>
                  <a:pt x="184150" y="377825"/>
                </a:lnTo>
                <a:lnTo>
                  <a:pt x="95250" y="263525"/>
                </a:lnTo>
                <a:lnTo>
                  <a:pt x="22225" y="171450"/>
                </a:lnTo>
                <a:lnTo>
                  <a:pt x="19050" y="104775"/>
                </a:lnTo>
                <a:lnTo>
                  <a:pt x="0" y="76200"/>
                </a:lnTo>
                <a:lnTo>
                  <a:pt x="41275" y="2540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ostoručno 15"/>
          <p:cNvSpPr/>
          <p:nvPr/>
        </p:nvSpPr>
        <p:spPr>
          <a:xfrm>
            <a:off x="2308225" y="2997200"/>
            <a:ext cx="200025" cy="209550"/>
          </a:xfrm>
          <a:custGeom>
            <a:avLst/>
            <a:gdLst>
              <a:gd name="connsiteX0" fmla="*/ 0 w 200025"/>
              <a:gd name="connsiteY0" fmla="*/ 0 h 209550"/>
              <a:gd name="connsiteX1" fmla="*/ 15875 w 200025"/>
              <a:gd name="connsiteY1" fmla="*/ 57150 h 209550"/>
              <a:gd name="connsiteX2" fmla="*/ 120650 w 200025"/>
              <a:gd name="connsiteY2" fmla="*/ 168275 h 209550"/>
              <a:gd name="connsiteX3" fmla="*/ 168275 w 200025"/>
              <a:gd name="connsiteY3" fmla="*/ 206375 h 209550"/>
              <a:gd name="connsiteX4" fmla="*/ 196850 w 200025"/>
              <a:gd name="connsiteY4" fmla="*/ 209550 h 209550"/>
              <a:gd name="connsiteX5" fmla="*/ 196850 w 200025"/>
              <a:gd name="connsiteY5" fmla="*/ 209550 h 209550"/>
              <a:gd name="connsiteX6" fmla="*/ 200025 w 200025"/>
              <a:gd name="connsiteY6" fmla="*/ 168275 h 209550"/>
              <a:gd name="connsiteX7" fmla="*/ 0 w 200025"/>
              <a:gd name="connsiteY7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25" h="209550">
                <a:moveTo>
                  <a:pt x="0" y="0"/>
                </a:moveTo>
                <a:lnTo>
                  <a:pt x="15875" y="57150"/>
                </a:lnTo>
                <a:lnTo>
                  <a:pt x="120650" y="168275"/>
                </a:lnTo>
                <a:lnTo>
                  <a:pt x="168275" y="206375"/>
                </a:lnTo>
                <a:lnTo>
                  <a:pt x="196850" y="209550"/>
                </a:lnTo>
                <a:lnTo>
                  <a:pt x="196850" y="209550"/>
                </a:lnTo>
                <a:lnTo>
                  <a:pt x="200025" y="1682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ostoručno 16"/>
          <p:cNvSpPr/>
          <p:nvPr/>
        </p:nvSpPr>
        <p:spPr>
          <a:xfrm>
            <a:off x="2876550" y="305117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ostoručno 17"/>
          <p:cNvSpPr/>
          <p:nvPr/>
        </p:nvSpPr>
        <p:spPr>
          <a:xfrm>
            <a:off x="2867025" y="3035300"/>
            <a:ext cx="123825" cy="133350"/>
          </a:xfrm>
          <a:custGeom>
            <a:avLst/>
            <a:gdLst>
              <a:gd name="connsiteX0" fmla="*/ 123825 w 123825"/>
              <a:gd name="connsiteY0" fmla="*/ 133350 h 133350"/>
              <a:gd name="connsiteX1" fmla="*/ 34925 w 123825"/>
              <a:gd name="connsiteY1" fmla="*/ 57150 h 133350"/>
              <a:gd name="connsiteX2" fmla="*/ 0 w 123825"/>
              <a:gd name="connsiteY2" fmla="*/ 6350 h 133350"/>
              <a:gd name="connsiteX3" fmla="*/ 53975 w 123825"/>
              <a:gd name="connsiteY3" fmla="*/ 0 h 133350"/>
              <a:gd name="connsiteX4" fmla="*/ 101600 w 123825"/>
              <a:gd name="connsiteY4" fmla="*/ 60325 h 133350"/>
              <a:gd name="connsiteX5" fmla="*/ 123825 w 123825"/>
              <a:gd name="connsiteY5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825" h="133350">
                <a:moveTo>
                  <a:pt x="123825" y="133350"/>
                </a:moveTo>
                <a:lnTo>
                  <a:pt x="34925" y="57150"/>
                </a:lnTo>
                <a:lnTo>
                  <a:pt x="0" y="6350"/>
                </a:lnTo>
                <a:lnTo>
                  <a:pt x="53975" y="0"/>
                </a:lnTo>
                <a:lnTo>
                  <a:pt x="101600" y="60325"/>
                </a:lnTo>
                <a:lnTo>
                  <a:pt x="123825" y="13335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Prostoručno 18"/>
          <p:cNvSpPr/>
          <p:nvPr/>
        </p:nvSpPr>
        <p:spPr>
          <a:xfrm>
            <a:off x="2320925" y="3190875"/>
            <a:ext cx="85725" cy="82550"/>
          </a:xfrm>
          <a:custGeom>
            <a:avLst/>
            <a:gdLst>
              <a:gd name="connsiteX0" fmla="*/ 0 w 85725"/>
              <a:gd name="connsiteY0" fmla="*/ 0 h 82550"/>
              <a:gd name="connsiteX1" fmla="*/ 0 w 85725"/>
              <a:gd name="connsiteY1" fmla="*/ 0 h 82550"/>
              <a:gd name="connsiteX2" fmla="*/ 79375 w 85725"/>
              <a:gd name="connsiteY2" fmla="*/ 15875 h 82550"/>
              <a:gd name="connsiteX3" fmla="*/ 85725 w 85725"/>
              <a:gd name="connsiteY3" fmla="*/ 69850 h 82550"/>
              <a:gd name="connsiteX4" fmla="*/ 41275 w 85725"/>
              <a:gd name="connsiteY4" fmla="*/ 82550 h 82550"/>
              <a:gd name="connsiteX5" fmla="*/ 3175 w 85725"/>
              <a:gd name="connsiteY5" fmla="*/ 66675 h 82550"/>
              <a:gd name="connsiteX6" fmla="*/ 0 w 85725"/>
              <a:gd name="connsiteY6" fmla="*/ 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" h="82550">
                <a:moveTo>
                  <a:pt x="0" y="0"/>
                </a:moveTo>
                <a:lnTo>
                  <a:pt x="0" y="0"/>
                </a:lnTo>
                <a:lnTo>
                  <a:pt x="79375" y="15875"/>
                </a:lnTo>
                <a:lnTo>
                  <a:pt x="85725" y="69850"/>
                </a:lnTo>
                <a:lnTo>
                  <a:pt x="41275" y="82550"/>
                </a:lnTo>
                <a:lnTo>
                  <a:pt x="3175" y="666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ostoručno 19"/>
          <p:cNvSpPr/>
          <p:nvPr/>
        </p:nvSpPr>
        <p:spPr>
          <a:xfrm>
            <a:off x="2847975" y="3206750"/>
            <a:ext cx="127000" cy="85725"/>
          </a:xfrm>
          <a:custGeom>
            <a:avLst/>
            <a:gdLst>
              <a:gd name="connsiteX0" fmla="*/ 3175 w 127000"/>
              <a:gd name="connsiteY0" fmla="*/ 19050 h 85725"/>
              <a:gd name="connsiteX1" fmla="*/ 0 w 127000"/>
              <a:gd name="connsiteY1" fmla="*/ 50800 h 85725"/>
              <a:gd name="connsiteX2" fmla="*/ 53975 w 127000"/>
              <a:gd name="connsiteY2" fmla="*/ 60325 h 85725"/>
              <a:gd name="connsiteX3" fmla="*/ 92075 w 127000"/>
              <a:gd name="connsiteY3" fmla="*/ 85725 h 85725"/>
              <a:gd name="connsiteX4" fmla="*/ 127000 w 127000"/>
              <a:gd name="connsiteY4" fmla="*/ 60325 h 85725"/>
              <a:gd name="connsiteX5" fmla="*/ 69850 w 127000"/>
              <a:gd name="connsiteY5" fmla="*/ 0 h 85725"/>
              <a:gd name="connsiteX6" fmla="*/ 3175 w 127000"/>
              <a:gd name="connsiteY6" fmla="*/ 1905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" h="85725">
                <a:moveTo>
                  <a:pt x="3175" y="19050"/>
                </a:moveTo>
                <a:lnTo>
                  <a:pt x="0" y="50800"/>
                </a:lnTo>
                <a:lnTo>
                  <a:pt x="53975" y="60325"/>
                </a:lnTo>
                <a:lnTo>
                  <a:pt x="92075" y="85725"/>
                </a:lnTo>
                <a:lnTo>
                  <a:pt x="127000" y="60325"/>
                </a:lnTo>
                <a:lnTo>
                  <a:pt x="69850" y="0"/>
                </a:lnTo>
                <a:lnTo>
                  <a:pt x="3175" y="1905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Prostoručno 20"/>
          <p:cNvSpPr/>
          <p:nvPr/>
        </p:nvSpPr>
        <p:spPr>
          <a:xfrm>
            <a:off x="2574925" y="3390900"/>
            <a:ext cx="993775" cy="530225"/>
          </a:xfrm>
          <a:custGeom>
            <a:avLst/>
            <a:gdLst>
              <a:gd name="connsiteX0" fmla="*/ 0 w 993775"/>
              <a:gd name="connsiteY0" fmla="*/ 66675 h 530225"/>
              <a:gd name="connsiteX1" fmla="*/ 76200 w 993775"/>
              <a:gd name="connsiteY1" fmla="*/ 50800 h 530225"/>
              <a:gd name="connsiteX2" fmla="*/ 130175 w 993775"/>
              <a:gd name="connsiteY2" fmla="*/ 31750 h 530225"/>
              <a:gd name="connsiteX3" fmla="*/ 193675 w 993775"/>
              <a:gd name="connsiteY3" fmla="*/ 31750 h 530225"/>
              <a:gd name="connsiteX4" fmla="*/ 254000 w 993775"/>
              <a:gd name="connsiteY4" fmla="*/ 53975 h 530225"/>
              <a:gd name="connsiteX5" fmla="*/ 250825 w 993775"/>
              <a:gd name="connsiteY5" fmla="*/ 82550 h 530225"/>
              <a:gd name="connsiteX6" fmla="*/ 285750 w 993775"/>
              <a:gd name="connsiteY6" fmla="*/ 95250 h 530225"/>
              <a:gd name="connsiteX7" fmla="*/ 349250 w 993775"/>
              <a:gd name="connsiteY7" fmla="*/ 136525 h 530225"/>
              <a:gd name="connsiteX8" fmla="*/ 438150 w 993775"/>
              <a:gd name="connsiteY8" fmla="*/ 171450 h 530225"/>
              <a:gd name="connsiteX9" fmla="*/ 469900 w 993775"/>
              <a:gd name="connsiteY9" fmla="*/ 177800 h 530225"/>
              <a:gd name="connsiteX10" fmla="*/ 530225 w 993775"/>
              <a:gd name="connsiteY10" fmla="*/ 203200 h 530225"/>
              <a:gd name="connsiteX11" fmla="*/ 593725 w 993775"/>
              <a:gd name="connsiteY11" fmla="*/ 215900 h 530225"/>
              <a:gd name="connsiteX12" fmla="*/ 650875 w 993775"/>
              <a:gd name="connsiteY12" fmla="*/ 269875 h 530225"/>
              <a:gd name="connsiteX13" fmla="*/ 793750 w 993775"/>
              <a:gd name="connsiteY13" fmla="*/ 409575 h 530225"/>
              <a:gd name="connsiteX14" fmla="*/ 866775 w 993775"/>
              <a:gd name="connsiteY14" fmla="*/ 469900 h 530225"/>
              <a:gd name="connsiteX15" fmla="*/ 939800 w 993775"/>
              <a:gd name="connsiteY15" fmla="*/ 501650 h 530225"/>
              <a:gd name="connsiteX16" fmla="*/ 984250 w 993775"/>
              <a:gd name="connsiteY16" fmla="*/ 530225 h 530225"/>
              <a:gd name="connsiteX17" fmla="*/ 984250 w 993775"/>
              <a:gd name="connsiteY17" fmla="*/ 530225 h 530225"/>
              <a:gd name="connsiteX18" fmla="*/ 993775 w 993775"/>
              <a:gd name="connsiteY18" fmla="*/ 498475 h 530225"/>
              <a:gd name="connsiteX19" fmla="*/ 946150 w 993775"/>
              <a:gd name="connsiteY19" fmla="*/ 463550 h 530225"/>
              <a:gd name="connsiteX20" fmla="*/ 854075 w 993775"/>
              <a:gd name="connsiteY20" fmla="*/ 419100 h 530225"/>
              <a:gd name="connsiteX21" fmla="*/ 777875 w 993775"/>
              <a:gd name="connsiteY21" fmla="*/ 342900 h 530225"/>
              <a:gd name="connsiteX22" fmla="*/ 739775 w 993775"/>
              <a:gd name="connsiteY22" fmla="*/ 301625 h 530225"/>
              <a:gd name="connsiteX23" fmla="*/ 695325 w 993775"/>
              <a:gd name="connsiteY23" fmla="*/ 260350 h 530225"/>
              <a:gd name="connsiteX24" fmla="*/ 606425 w 993775"/>
              <a:gd name="connsiteY24" fmla="*/ 190500 h 530225"/>
              <a:gd name="connsiteX25" fmla="*/ 523875 w 993775"/>
              <a:gd name="connsiteY25" fmla="*/ 174625 h 530225"/>
              <a:gd name="connsiteX26" fmla="*/ 495300 w 993775"/>
              <a:gd name="connsiteY26" fmla="*/ 165100 h 530225"/>
              <a:gd name="connsiteX27" fmla="*/ 485775 w 993775"/>
              <a:gd name="connsiteY27" fmla="*/ 158750 h 530225"/>
              <a:gd name="connsiteX28" fmla="*/ 390525 w 993775"/>
              <a:gd name="connsiteY28" fmla="*/ 111125 h 530225"/>
              <a:gd name="connsiteX29" fmla="*/ 307975 w 993775"/>
              <a:gd name="connsiteY29" fmla="*/ 73025 h 530225"/>
              <a:gd name="connsiteX30" fmla="*/ 247650 w 993775"/>
              <a:gd name="connsiteY30" fmla="*/ 3175 h 530225"/>
              <a:gd name="connsiteX31" fmla="*/ 168275 w 993775"/>
              <a:gd name="connsiteY31" fmla="*/ 0 h 530225"/>
              <a:gd name="connsiteX32" fmla="*/ 82550 w 993775"/>
              <a:gd name="connsiteY32" fmla="*/ 12700 h 530225"/>
              <a:gd name="connsiteX33" fmla="*/ 0 w 993775"/>
              <a:gd name="connsiteY33" fmla="*/ 66675 h 530225"/>
              <a:gd name="connsiteX0" fmla="*/ 0 w 993775"/>
              <a:gd name="connsiteY0" fmla="*/ 66675 h 530225"/>
              <a:gd name="connsiteX1" fmla="*/ 76200 w 993775"/>
              <a:gd name="connsiteY1" fmla="*/ 50800 h 530225"/>
              <a:gd name="connsiteX2" fmla="*/ 130175 w 993775"/>
              <a:gd name="connsiteY2" fmla="*/ 31750 h 530225"/>
              <a:gd name="connsiteX3" fmla="*/ 193675 w 993775"/>
              <a:gd name="connsiteY3" fmla="*/ 31750 h 530225"/>
              <a:gd name="connsiteX4" fmla="*/ 254000 w 993775"/>
              <a:gd name="connsiteY4" fmla="*/ 53975 h 530225"/>
              <a:gd name="connsiteX5" fmla="*/ 250825 w 993775"/>
              <a:gd name="connsiteY5" fmla="*/ 82550 h 530225"/>
              <a:gd name="connsiteX6" fmla="*/ 285750 w 993775"/>
              <a:gd name="connsiteY6" fmla="*/ 95250 h 530225"/>
              <a:gd name="connsiteX7" fmla="*/ 349250 w 993775"/>
              <a:gd name="connsiteY7" fmla="*/ 136525 h 530225"/>
              <a:gd name="connsiteX8" fmla="*/ 438150 w 993775"/>
              <a:gd name="connsiteY8" fmla="*/ 171450 h 530225"/>
              <a:gd name="connsiteX9" fmla="*/ 469900 w 993775"/>
              <a:gd name="connsiteY9" fmla="*/ 177800 h 530225"/>
              <a:gd name="connsiteX10" fmla="*/ 530225 w 993775"/>
              <a:gd name="connsiteY10" fmla="*/ 203200 h 530225"/>
              <a:gd name="connsiteX11" fmla="*/ 593725 w 993775"/>
              <a:gd name="connsiteY11" fmla="*/ 215900 h 530225"/>
              <a:gd name="connsiteX12" fmla="*/ 650875 w 993775"/>
              <a:gd name="connsiteY12" fmla="*/ 269875 h 530225"/>
              <a:gd name="connsiteX13" fmla="*/ 793750 w 993775"/>
              <a:gd name="connsiteY13" fmla="*/ 409575 h 530225"/>
              <a:gd name="connsiteX14" fmla="*/ 866775 w 993775"/>
              <a:gd name="connsiteY14" fmla="*/ 469900 h 530225"/>
              <a:gd name="connsiteX15" fmla="*/ 939800 w 993775"/>
              <a:gd name="connsiteY15" fmla="*/ 501650 h 530225"/>
              <a:gd name="connsiteX16" fmla="*/ 984250 w 993775"/>
              <a:gd name="connsiteY16" fmla="*/ 530225 h 530225"/>
              <a:gd name="connsiteX17" fmla="*/ 984250 w 993775"/>
              <a:gd name="connsiteY17" fmla="*/ 530225 h 530225"/>
              <a:gd name="connsiteX18" fmla="*/ 993775 w 993775"/>
              <a:gd name="connsiteY18" fmla="*/ 498475 h 530225"/>
              <a:gd name="connsiteX19" fmla="*/ 946150 w 993775"/>
              <a:gd name="connsiteY19" fmla="*/ 463550 h 530225"/>
              <a:gd name="connsiteX20" fmla="*/ 854075 w 993775"/>
              <a:gd name="connsiteY20" fmla="*/ 419100 h 530225"/>
              <a:gd name="connsiteX21" fmla="*/ 777875 w 993775"/>
              <a:gd name="connsiteY21" fmla="*/ 342900 h 530225"/>
              <a:gd name="connsiteX22" fmla="*/ 739775 w 993775"/>
              <a:gd name="connsiteY22" fmla="*/ 301625 h 530225"/>
              <a:gd name="connsiteX23" fmla="*/ 695325 w 993775"/>
              <a:gd name="connsiteY23" fmla="*/ 260350 h 530225"/>
              <a:gd name="connsiteX24" fmla="*/ 606425 w 993775"/>
              <a:gd name="connsiteY24" fmla="*/ 190500 h 530225"/>
              <a:gd name="connsiteX25" fmla="*/ 523875 w 993775"/>
              <a:gd name="connsiteY25" fmla="*/ 174625 h 530225"/>
              <a:gd name="connsiteX26" fmla="*/ 495300 w 993775"/>
              <a:gd name="connsiteY26" fmla="*/ 165100 h 530225"/>
              <a:gd name="connsiteX27" fmla="*/ 485775 w 993775"/>
              <a:gd name="connsiteY27" fmla="*/ 158750 h 530225"/>
              <a:gd name="connsiteX28" fmla="*/ 390525 w 993775"/>
              <a:gd name="connsiteY28" fmla="*/ 111125 h 530225"/>
              <a:gd name="connsiteX29" fmla="*/ 307975 w 993775"/>
              <a:gd name="connsiteY29" fmla="*/ 73025 h 530225"/>
              <a:gd name="connsiteX30" fmla="*/ 247650 w 993775"/>
              <a:gd name="connsiteY30" fmla="*/ 3175 h 530225"/>
              <a:gd name="connsiteX31" fmla="*/ 168275 w 993775"/>
              <a:gd name="connsiteY31" fmla="*/ 0 h 530225"/>
              <a:gd name="connsiteX32" fmla="*/ 6350 w 993775"/>
              <a:gd name="connsiteY32" fmla="*/ 22225 h 530225"/>
              <a:gd name="connsiteX33" fmla="*/ 0 w 993775"/>
              <a:gd name="connsiteY33" fmla="*/ 66675 h 53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3775" h="530225">
                <a:moveTo>
                  <a:pt x="0" y="66675"/>
                </a:moveTo>
                <a:lnTo>
                  <a:pt x="76200" y="50800"/>
                </a:lnTo>
                <a:lnTo>
                  <a:pt x="130175" y="31750"/>
                </a:lnTo>
                <a:lnTo>
                  <a:pt x="193675" y="31750"/>
                </a:lnTo>
                <a:lnTo>
                  <a:pt x="254000" y="53975"/>
                </a:lnTo>
                <a:lnTo>
                  <a:pt x="250825" y="82550"/>
                </a:lnTo>
                <a:lnTo>
                  <a:pt x="285750" y="95250"/>
                </a:lnTo>
                <a:lnTo>
                  <a:pt x="349250" y="136525"/>
                </a:lnTo>
                <a:lnTo>
                  <a:pt x="438150" y="171450"/>
                </a:lnTo>
                <a:cubicBezTo>
                  <a:pt x="467758" y="178030"/>
                  <a:pt x="456968" y="177800"/>
                  <a:pt x="469900" y="177800"/>
                </a:cubicBezTo>
                <a:lnTo>
                  <a:pt x="530225" y="203200"/>
                </a:lnTo>
                <a:lnTo>
                  <a:pt x="593725" y="215900"/>
                </a:lnTo>
                <a:lnTo>
                  <a:pt x="650875" y="269875"/>
                </a:lnTo>
                <a:lnTo>
                  <a:pt x="793750" y="409575"/>
                </a:lnTo>
                <a:lnTo>
                  <a:pt x="866775" y="469900"/>
                </a:lnTo>
                <a:lnTo>
                  <a:pt x="939800" y="501650"/>
                </a:lnTo>
                <a:lnTo>
                  <a:pt x="984250" y="530225"/>
                </a:lnTo>
                <a:lnTo>
                  <a:pt x="984250" y="530225"/>
                </a:lnTo>
                <a:lnTo>
                  <a:pt x="993775" y="498475"/>
                </a:lnTo>
                <a:lnTo>
                  <a:pt x="946150" y="463550"/>
                </a:lnTo>
                <a:lnTo>
                  <a:pt x="854075" y="419100"/>
                </a:lnTo>
                <a:lnTo>
                  <a:pt x="777875" y="342900"/>
                </a:lnTo>
                <a:lnTo>
                  <a:pt x="739775" y="301625"/>
                </a:lnTo>
                <a:lnTo>
                  <a:pt x="695325" y="260350"/>
                </a:lnTo>
                <a:lnTo>
                  <a:pt x="606425" y="190500"/>
                </a:lnTo>
                <a:lnTo>
                  <a:pt x="523875" y="174625"/>
                </a:lnTo>
                <a:cubicBezTo>
                  <a:pt x="514350" y="171450"/>
                  <a:pt x="504568" y="168962"/>
                  <a:pt x="495300" y="165100"/>
                </a:cubicBezTo>
                <a:cubicBezTo>
                  <a:pt x="491778" y="163632"/>
                  <a:pt x="485775" y="158750"/>
                  <a:pt x="485775" y="158750"/>
                </a:cubicBezTo>
                <a:lnTo>
                  <a:pt x="390525" y="111125"/>
                </a:lnTo>
                <a:lnTo>
                  <a:pt x="307975" y="73025"/>
                </a:lnTo>
                <a:lnTo>
                  <a:pt x="247650" y="3175"/>
                </a:lnTo>
                <a:lnTo>
                  <a:pt x="168275" y="0"/>
                </a:lnTo>
                <a:lnTo>
                  <a:pt x="6350" y="22225"/>
                </a:lnTo>
                <a:lnTo>
                  <a:pt x="0" y="6667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Prostoručno 21"/>
          <p:cNvSpPr/>
          <p:nvPr/>
        </p:nvSpPr>
        <p:spPr>
          <a:xfrm>
            <a:off x="3454400" y="3692526"/>
            <a:ext cx="244475" cy="177800"/>
          </a:xfrm>
          <a:custGeom>
            <a:avLst/>
            <a:gdLst>
              <a:gd name="connsiteX0" fmla="*/ 222250 w 222250"/>
              <a:gd name="connsiteY0" fmla="*/ 136525 h 136525"/>
              <a:gd name="connsiteX1" fmla="*/ 155575 w 222250"/>
              <a:gd name="connsiteY1" fmla="*/ 104775 h 136525"/>
              <a:gd name="connsiteX2" fmla="*/ 88900 w 222250"/>
              <a:gd name="connsiteY2" fmla="*/ 60325 h 136525"/>
              <a:gd name="connsiteX3" fmla="*/ 38100 w 222250"/>
              <a:gd name="connsiteY3" fmla="*/ 0 h 136525"/>
              <a:gd name="connsiteX4" fmla="*/ 0 w 222250"/>
              <a:gd name="connsiteY4" fmla="*/ 3175 h 136525"/>
              <a:gd name="connsiteX5" fmla="*/ 0 w 222250"/>
              <a:gd name="connsiteY5" fmla="*/ 31750 h 136525"/>
              <a:gd name="connsiteX6" fmla="*/ 44450 w 222250"/>
              <a:gd name="connsiteY6" fmla="*/ 47625 h 136525"/>
              <a:gd name="connsiteX7" fmla="*/ 73025 w 222250"/>
              <a:gd name="connsiteY7" fmla="*/ 92075 h 136525"/>
              <a:gd name="connsiteX8" fmla="*/ 133350 w 222250"/>
              <a:gd name="connsiteY8" fmla="*/ 130175 h 136525"/>
              <a:gd name="connsiteX9" fmla="*/ 222250 w 222250"/>
              <a:gd name="connsiteY9" fmla="*/ 136525 h 136525"/>
              <a:gd name="connsiteX0" fmla="*/ 222250 w 244475"/>
              <a:gd name="connsiteY0" fmla="*/ 136525 h 177800"/>
              <a:gd name="connsiteX1" fmla="*/ 155575 w 244475"/>
              <a:gd name="connsiteY1" fmla="*/ 104775 h 177800"/>
              <a:gd name="connsiteX2" fmla="*/ 88900 w 244475"/>
              <a:gd name="connsiteY2" fmla="*/ 60325 h 177800"/>
              <a:gd name="connsiteX3" fmla="*/ 38100 w 244475"/>
              <a:gd name="connsiteY3" fmla="*/ 0 h 177800"/>
              <a:gd name="connsiteX4" fmla="*/ 0 w 244475"/>
              <a:gd name="connsiteY4" fmla="*/ 3175 h 177800"/>
              <a:gd name="connsiteX5" fmla="*/ 0 w 244475"/>
              <a:gd name="connsiteY5" fmla="*/ 31750 h 177800"/>
              <a:gd name="connsiteX6" fmla="*/ 44450 w 244475"/>
              <a:gd name="connsiteY6" fmla="*/ 47625 h 177800"/>
              <a:gd name="connsiteX7" fmla="*/ 73025 w 244475"/>
              <a:gd name="connsiteY7" fmla="*/ 92075 h 177800"/>
              <a:gd name="connsiteX8" fmla="*/ 244475 w 244475"/>
              <a:gd name="connsiteY8" fmla="*/ 177800 h 177800"/>
              <a:gd name="connsiteX9" fmla="*/ 222250 w 244475"/>
              <a:gd name="connsiteY9" fmla="*/ 136525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475" h="177800">
                <a:moveTo>
                  <a:pt x="222250" y="136525"/>
                </a:moveTo>
                <a:lnTo>
                  <a:pt x="155575" y="104775"/>
                </a:lnTo>
                <a:lnTo>
                  <a:pt x="88900" y="60325"/>
                </a:lnTo>
                <a:lnTo>
                  <a:pt x="38100" y="0"/>
                </a:lnTo>
                <a:lnTo>
                  <a:pt x="0" y="3175"/>
                </a:lnTo>
                <a:lnTo>
                  <a:pt x="0" y="31750"/>
                </a:lnTo>
                <a:lnTo>
                  <a:pt x="44450" y="47625"/>
                </a:lnTo>
                <a:lnTo>
                  <a:pt x="73025" y="92075"/>
                </a:lnTo>
                <a:lnTo>
                  <a:pt x="244475" y="177800"/>
                </a:lnTo>
                <a:lnTo>
                  <a:pt x="222250" y="13652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ostoručno 23"/>
          <p:cNvSpPr/>
          <p:nvPr/>
        </p:nvSpPr>
        <p:spPr>
          <a:xfrm>
            <a:off x="3127375" y="3683000"/>
            <a:ext cx="60325" cy="82550"/>
          </a:xfrm>
          <a:custGeom>
            <a:avLst/>
            <a:gdLst>
              <a:gd name="connsiteX0" fmla="*/ 0 w 60325"/>
              <a:gd name="connsiteY0" fmla="*/ 0 h 82550"/>
              <a:gd name="connsiteX1" fmla="*/ 19050 w 60325"/>
              <a:gd name="connsiteY1" fmla="*/ 82550 h 82550"/>
              <a:gd name="connsiteX2" fmla="*/ 60325 w 60325"/>
              <a:gd name="connsiteY2" fmla="*/ 34925 h 82550"/>
              <a:gd name="connsiteX3" fmla="*/ 53975 w 60325"/>
              <a:gd name="connsiteY3" fmla="*/ 3175 h 82550"/>
              <a:gd name="connsiteX4" fmla="*/ 0 w 60325"/>
              <a:gd name="connsiteY4" fmla="*/ 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5" h="82550">
                <a:moveTo>
                  <a:pt x="0" y="0"/>
                </a:moveTo>
                <a:lnTo>
                  <a:pt x="19050" y="82550"/>
                </a:lnTo>
                <a:lnTo>
                  <a:pt x="60325" y="34925"/>
                </a:lnTo>
                <a:lnTo>
                  <a:pt x="53975" y="3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Prostoručno 24"/>
          <p:cNvSpPr/>
          <p:nvPr/>
        </p:nvSpPr>
        <p:spPr>
          <a:xfrm>
            <a:off x="2781300" y="3616325"/>
            <a:ext cx="247650" cy="79375"/>
          </a:xfrm>
          <a:custGeom>
            <a:avLst/>
            <a:gdLst>
              <a:gd name="connsiteX0" fmla="*/ 3175 w 247650"/>
              <a:gd name="connsiteY0" fmla="*/ 79375 h 79375"/>
              <a:gd name="connsiteX1" fmla="*/ 53975 w 247650"/>
              <a:gd name="connsiteY1" fmla="*/ 22225 h 79375"/>
              <a:gd name="connsiteX2" fmla="*/ 120650 w 247650"/>
              <a:gd name="connsiteY2" fmla="*/ 19050 h 79375"/>
              <a:gd name="connsiteX3" fmla="*/ 193675 w 247650"/>
              <a:gd name="connsiteY3" fmla="*/ 44450 h 79375"/>
              <a:gd name="connsiteX4" fmla="*/ 247650 w 247650"/>
              <a:gd name="connsiteY4" fmla="*/ 38100 h 79375"/>
              <a:gd name="connsiteX5" fmla="*/ 234950 w 247650"/>
              <a:gd name="connsiteY5" fmla="*/ 22225 h 79375"/>
              <a:gd name="connsiteX6" fmla="*/ 107950 w 247650"/>
              <a:gd name="connsiteY6" fmla="*/ 0 h 79375"/>
              <a:gd name="connsiteX7" fmla="*/ 0 w 247650"/>
              <a:gd name="connsiteY7" fmla="*/ 0 h 79375"/>
              <a:gd name="connsiteX8" fmla="*/ 3175 w 247650"/>
              <a:gd name="connsiteY8" fmla="*/ 79375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" h="79375">
                <a:moveTo>
                  <a:pt x="3175" y="79375"/>
                </a:moveTo>
                <a:lnTo>
                  <a:pt x="53975" y="22225"/>
                </a:lnTo>
                <a:lnTo>
                  <a:pt x="120650" y="19050"/>
                </a:lnTo>
                <a:lnTo>
                  <a:pt x="193675" y="44450"/>
                </a:lnTo>
                <a:lnTo>
                  <a:pt x="247650" y="38100"/>
                </a:lnTo>
                <a:lnTo>
                  <a:pt x="234950" y="22225"/>
                </a:lnTo>
                <a:lnTo>
                  <a:pt x="107950" y="0"/>
                </a:lnTo>
                <a:lnTo>
                  <a:pt x="0" y="0"/>
                </a:lnTo>
                <a:lnTo>
                  <a:pt x="3175" y="7937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Prostoručno 25"/>
          <p:cNvSpPr/>
          <p:nvPr/>
        </p:nvSpPr>
        <p:spPr>
          <a:xfrm>
            <a:off x="2720975" y="3832225"/>
            <a:ext cx="174625" cy="82550"/>
          </a:xfrm>
          <a:custGeom>
            <a:avLst/>
            <a:gdLst>
              <a:gd name="connsiteX0" fmla="*/ 174625 w 174625"/>
              <a:gd name="connsiteY0" fmla="*/ 28575 h 82550"/>
              <a:gd name="connsiteX1" fmla="*/ 152400 w 174625"/>
              <a:gd name="connsiteY1" fmla="*/ 82550 h 82550"/>
              <a:gd name="connsiteX2" fmla="*/ 92075 w 174625"/>
              <a:gd name="connsiteY2" fmla="*/ 47625 h 82550"/>
              <a:gd name="connsiteX3" fmla="*/ 0 w 174625"/>
              <a:gd name="connsiteY3" fmla="*/ 15875 h 82550"/>
              <a:gd name="connsiteX4" fmla="*/ 53975 w 174625"/>
              <a:gd name="connsiteY4" fmla="*/ 3175 h 82550"/>
              <a:gd name="connsiteX5" fmla="*/ 123825 w 174625"/>
              <a:gd name="connsiteY5" fmla="*/ 0 h 82550"/>
              <a:gd name="connsiteX6" fmla="*/ 174625 w 174625"/>
              <a:gd name="connsiteY6" fmla="*/ 28575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5" h="82550">
                <a:moveTo>
                  <a:pt x="174625" y="28575"/>
                </a:moveTo>
                <a:lnTo>
                  <a:pt x="152400" y="82550"/>
                </a:lnTo>
                <a:lnTo>
                  <a:pt x="92075" y="47625"/>
                </a:lnTo>
                <a:lnTo>
                  <a:pt x="0" y="15875"/>
                </a:lnTo>
                <a:lnTo>
                  <a:pt x="53975" y="3175"/>
                </a:lnTo>
                <a:lnTo>
                  <a:pt x="123825" y="0"/>
                </a:lnTo>
                <a:lnTo>
                  <a:pt x="174625" y="2857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Prostoručno 26"/>
          <p:cNvSpPr/>
          <p:nvPr/>
        </p:nvSpPr>
        <p:spPr>
          <a:xfrm>
            <a:off x="2962275" y="4095750"/>
            <a:ext cx="180975" cy="101600"/>
          </a:xfrm>
          <a:custGeom>
            <a:avLst/>
            <a:gdLst>
              <a:gd name="connsiteX0" fmla="*/ 180975 w 180975"/>
              <a:gd name="connsiteY0" fmla="*/ 44450 h 101600"/>
              <a:gd name="connsiteX1" fmla="*/ 180975 w 180975"/>
              <a:gd name="connsiteY1" fmla="*/ 44450 h 101600"/>
              <a:gd name="connsiteX2" fmla="*/ 133350 w 180975"/>
              <a:gd name="connsiteY2" fmla="*/ 101600 h 101600"/>
              <a:gd name="connsiteX3" fmla="*/ 0 w 180975"/>
              <a:gd name="connsiteY3" fmla="*/ 73025 h 101600"/>
              <a:gd name="connsiteX4" fmla="*/ 82550 w 180975"/>
              <a:gd name="connsiteY4" fmla="*/ 0 h 101600"/>
              <a:gd name="connsiteX5" fmla="*/ 180975 w 180975"/>
              <a:gd name="connsiteY5" fmla="*/ 4445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975" h="101600">
                <a:moveTo>
                  <a:pt x="180975" y="44450"/>
                </a:moveTo>
                <a:lnTo>
                  <a:pt x="180975" y="44450"/>
                </a:lnTo>
                <a:lnTo>
                  <a:pt x="133350" y="101600"/>
                </a:lnTo>
                <a:lnTo>
                  <a:pt x="0" y="73025"/>
                </a:lnTo>
                <a:lnTo>
                  <a:pt x="82550" y="0"/>
                </a:lnTo>
                <a:lnTo>
                  <a:pt x="180975" y="4445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ostoručno 27"/>
          <p:cNvSpPr/>
          <p:nvPr/>
        </p:nvSpPr>
        <p:spPr>
          <a:xfrm>
            <a:off x="3425825" y="4076700"/>
            <a:ext cx="85725" cy="50800"/>
          </a:xfrm>
          <a:custGeom>
            <a:avLst/>
            <a:gdLst>
              <a:gd name="connsiteX0" fmla="*/ 0 w 85725"/>
              <a:gd name="connsiteY0" fmla="*/ 41275 h 50800"/>
              <a:gd name="connsiteX1" fmla="*/ 28575 w 85725"/>
              <a:gd name="connsiteY1" fmla="*/ 0 h 50800"/>
              <a:gd name="connsiteX2" fmla="*/ 73025 w 85725"/>
              <a:gd name="connsiteY2" fmla="*/ 12700 h 50800"/>
              <a:gd name="connsiteX3" fmla="*/ 85725 w 85725"/>
              <a:gd name="connsiteY3" fmla="*/ 50800 h 50800"/>
              <a:gd name="connsiteX4" fmla="*/ 0 w 85725"/>
              <a:gd name="connsiteY4" fmla="*/ 41275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50800">
                <a:moveTo>
                  <a:pt x="0" y="41275"/>
                </a:moveTo>
                <a:lnTo>
                  <a:pt x="28575" y="0"/>
                </a:lnTo>
                <a:lnTo>
                  <a:pt x="73025" y="12700"/>
                </a:lnTo>
                <a:lnTo>
                  <a:pt x="85725" y="50800"/>
                </a:lnTo>
                <a:lnTo>
                  <a:pt x="0" y="4127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ostoručno 28"/>
          <p:cNvSpPr/>
          <p:nvPr/>
        </p:nvSpPr>
        <p:spPr>
          <a:xfrm>
            <a:off x="2647950" y="3616325"/>
            <a:ext cx="88900" cy="73025"/>
          </a:xfrm>
          <a:custGeom>
            <a:avLst/>
            <a:gdLst>
              <a:gd name="connsiteX0" fmla="*/ 22225 w 88900"/>
              <a:gd name="connsiteY0" fmla="*/ 0 h 73025"/>
              <a:gd name="connsiteX1" fmla="*/ 0 w 88900"/>
              <a:gd name="connsiteY1" fmla="*/ 25400 h 73025"/>
              <a:gd name="connsiteX2" fmla="*/ 88900 w 88900"/>
              <a:gd name="connsiteY2" fmla="*/ 73025 h 73025"/>
              <a:gd name="connsiteX3" fmla="*/ 88900 w 88900"/>
              <a:gd name="connsiteY3" fmla="*/ 73025 h 73025"/>
              <a:gd name="connsiteX4" fmla="*/ 82550 w 88900"/>
              <a:gd name="connsiteY4" fmla="*/ 31750 h 73025"/>
              <a:gd name="connsiteX5" fmla="*/ 22225 w 88900"/>
              <a:gd name="connsiteY5" fmla="*/ 0 h 7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00" h="73025">
                <a:moveTo>
                  <a:pt x="22225" y="0"/>
                </a:moveTo>
                <a:lnTo>
                  <a:pt x="0" y="25400"/>
                </a:lnTo>
                <a:lnTo>
                  <a:pt x="88900" y="73025"/>
                </a:lnTo>
                <a:lnTo>
                  <a:pt x="88900" y="73025"/>
                </a:lnTo>
                <a:lnTo>
                  <a:pt x="82550" y="31750"/>
                </a:lnTo>
                <a:lnTo>
                  <a:pt x="22225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Prostoručno 29"/>
          <p:cNvSpPr/>
          <p:nvPr/>
        </p:nvSpPr>
        <p:spPr>
          <a:xfrm>
            <a:off x="2959100" y="3727450"/>
            <a:ext cx="111125" cy="41275"/>
          </a:xfrm>
          <a:custGeom>
            <a:avLst/>
            <a:gdLst>
              <a:gd name="connsiteX0" fmla="*/ 0 w 111125"/>
              <a:gd name="connsiteY0" fmla="*/ 34925 h 41275"/>
              <a:gd name="connsiteX1" fmla="*/ 38100 w 111125"/>
              <a:gd name="connsiteY1" fmla="*/ 0 h 41275"/>
              <a:gd name="connsiteX2" fmla="*/ 92075 w 111125"/>
              <a:gd name="connsiteY2" fmla="*/ 12700 h 41275"/>
              <a:gd name="connsiteX3" fmla="*/ 111125 w 111125"/>
              <a:gd name="connsiteY3" fmla="*/ 41275 h 41275"/>
              <a:gd name="connsiteX4" fmla="*/ 0 w 111125"/>
              <a:gd name="connsiteY4" fmla="*/ 34925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5" h="41275">
                <a:moveTo>
                  <a:pt x="0" y="34925"/>
                </a:moveTo>
                <a:lnTo>
                  <a:pt x="38100" y="0"/>
                </a:lnTo>
                <a:lnTo>
                  <a:pt x="92075" y="12700"/>
                </a:lnTo>
                <a:lnTo>
                  <a:pt x="111125" y="41275"/>
                </a:lnTo>
                <a:lnTo>
                  <a:pt x="0" y="3492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Prostoručno 30"/>
          <p:cNvSpPr/>
          <p:nvPr/>
        </p:nvSpPr>
        <p:spPr>
          <a:xfrm>
            <a:off x="3079750" y="3422650"/>
            <a:ext cx="114300" cy="88900"/>
          </a:xfrm>
          <a:custGeom>
            <a:avLst/>
            <a:gdLst>
              <a:gd name="connsiteX0" fmla="*/ 0 w 114300"/>
              <a:gd name="connsiteY0" fmla="*/ 0 h 88900"/>
              <a:gd name="connsiteX1" fmla="*/ 66675 w 114300"/>
              <a:gd name="connsiteY1" fmla="*/ 15875 h 88900"/>
              <a:gd name="connsiteX2" fmla="*/ 95250 w 114300"/>
              <a:gd name="connsiteY2" fmla="*/ 31750 h 88900"/>
              <a:gd name="connsiteX3" fmla="*/ 114300 w 114300"/>
              <a:gd name="connsiteY3" fmla="*/ 66675 h 88900"/>
              <a:gd name="connsiteX4" fmla="*/ 104775 w 114300"/>
              <a:gd name="connsiteY4" fmla="*/ 88900 h 88900"/>
              <a:gd name="connsiteX5" fmla="*/ 73025 w 114300"/>
              <a:gd name="connsiteY5" fmla="*/ 53975 h 88900"/>
              <a:gd name="connsiteX6" fmla="*/ 34925 w 114300"/>
              <a:gd name="connsiteY6" fmla="*/ 50800 h 88900"/>
              <a:gd name="connsiteX7" fmla="*/ 0 w 114300"/>
              <a:gd name="connsiteY7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" h="88900">
                <a:moveTo>
                  <a:pt x="0" y="0"/>
                </a:moveTo>
                <a:lnTo>
                  <a:pt x="66675" y="15875"/>
                </a:lnTo>
                <a:cubicBezTo>
                  <a:pt x="93414" y="29244"/>
                  <a:pt x="85382" y="21882"/>
                  <a:pt x="95250" y="31750"/>
                </a:cubicBezTo>
                <a:lnTo>
                  <a:pt x="114300" y="66675"/>
                </a:lnTo>
                <a:lnTo>
                  <a:pt x="104775" y="88900"/>
                </a:lnTo>
                <a:lnTo>
                  <a:pt x="73025" y="53975"/>
                </a:lnTo>
                <a:lnTo>
                  <a:pt x="34925" y="50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Prostoručno 31"/>
          <p:cNvSpPr/>
          <p:nvPr/>
        </p:nvSpPr>
        <p:spPr>
          <a:xfrm>
            <a:off x="1771650" y="2851150"/>
            <a:ext cx="50800" cy="50800"/>
          </a:xfrm>
          <a:custGeom>
            <a:avLst/>
            <a:gdLst>
              <a:gd name="connsiteX0" fmla="*/ 0 w 50800"/>
              <a:gd name="connsiteY0" fmla="*/ 0 h 50800"/>
              <a:gd name="connsiteX1" fmla="*/ 6350 w 50800"/>
              <a:gd name="connsiteY1" fmla="*/ 38100 h 50800"/>
              <a:gd name="connsiteX2" fmla="*/ 25400 w 50800"/>
              <a:gd name="connsiteY2" fmla="*/ 50800 h 50800"/>
              <a:gd name="connsiteX3" fmla="*/ 50800 w 50800"/>
              <a:gd name="connsiteY3" fmla="*/ 38100 h 50800"/>
              <a:gd name="connsiteX4" fmla="*/ 0 w 50800"/>
              <a:gd name="connsiteY4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00">
                <a:moveTo>
                  <a:pt x="0" y="0"/>
                </a:moveTo>
                <a:lnTo>
                  <a:pt x="6350" y="38100"/>
                </a:lnTo>
                <a:lnTo>
                  <a:pt x="25400" y="50800"/>
                </a:lnTo>
                <a:lnTo>
                  <a:pt x="50800" y="38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Prostoručno 32"/>
          <p:cNvSpPr/>
          <p:nvPr/>
        </p:nvSpPr>
        <p:spPr>
          <a:xfrm>
            <a:off x="3987800" y="4260850"/>
            <a:ext cx="73025" cy="57150"/>
          </a:xfrm>
          <a:custGeom>
            <a:avLst/>
            <a:gdLst>
              <a:gd name="connsiteX0" fmla="*/ 0 w 73025"/>
              <a:gd name="connsiteY0" fmla="*/ 57150 h 57150"/>
              <a:gd name="connsiteX1" fmla="*/ 3175 w 73025"/>
              <a:gd name="connsiteY1" fmla="*/ 15875 h 57150"/>
              <a:gd name="connsiteX2" fmla="*/ 28575 w 73025"/>
              <a:gd name="connsiteY2" fmla="*/ 0 h 57150"/>
              <a:gd name="connsiteX3" fmla="*/ 53975 w 73025"/>
              <a:gd name="connsiteY3" fmla="*/ 25400 h 57150"/>
              <a:gd name="connsiteX4" fmla="*/ 73025 w 73025"/>
              <a:gd name="connsiteY4" fmla="*/ 53975 h 57150"/>
              <a:gd name="connsiteX5" fmla="*/ 73025 w 73025"/>
              <a:gd name="connsiteY5" fmla="*/ 53975 h 57150"/>
              <a:gd name="connsiteX6" fmla="*/ 0 w 73025"/>
              <a:gd name="connsiteY6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025" h="57150">
                <a:moveTo>
                  <a:pt x="0" y="57150"/>
                </a:moveTo>
                <a:lnTo>
                  <a:pt x="3175" y="15875"/>
                </a:lnTo>
                <a:lnTo>
                  <a:pt x="28575" y="0"/>
                </a:lnTo>
                <a:cubicBezTo>
                  <a:pt x="52597" y="20590"/>
                  <a:pt x="46436" y="10323"/>
                  <a:pt x="53975" y="25400"/>
                </a:cubicBezTo>
                <a:lnTo>
                  <a:pt x="73025" y="53975"/>
                </a:lnTo>
                <a:lnTo>
                  <a:pt x="73025" y="53975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Prostoručno 34"/>
          <p:cNvSpPr/>
          <p:nvPr/>
        </p:nvSpPr>
        <p:spPr>
          <a:xfrm>
            <a:off x="4470400" y="4591050"/>
            <a:ext cx="101600" cy="104775"/>
          </a:xfrm>
          <a:custGeom>
            <a:avLst/>
            <a:gdLst>
              <a:gd name="connsiteX0" fmla="*/ 0 w 101600"/>
              <a:gd name="connsiteY0" fmla="*/ 0 h 104775"/>
              <a:gd name="connsiteX1" fmla="*/ 57150 w 101600"/>
              <a:gd name="connsiteY1" fmla="*/ 31750 h 104775"/>
              <a:gd name="connsiteX2" fmla="*/ 101600 w 101600"/>
              <a:gd name="connsiteY2" fmla="*/ 95250 h 104775"/>
              <a:gd name="connsiteX3" fmla="*/ 76200 w 101600"/>
              <a:gd name="connsiteY3" fmla="*/ 104775 h 104775"/>
              <a:gd name="connsiteX4" fmla="*/ 28575 w 101600"/>
              <a:gd name="connsiteY4" fmla="*/ 66675 h 104775"/>
              <a:gd name="connsiteX5" fmla="*/ 0 w 101600"/>
              <a:gd name="connsiteY5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00" h="104775">
                <a:moveTo>
                  <a:pt x="0" y="0"/>
                </a:moveTo>
                <a:lnTo>
                  <a:pt x="57150" y="31750"/>
                </a:lnTo>
                <a:lnTo>
                  <a:pt x="101600" y="95250"/>
                </a:lnTo>
                <a:lnTo>
                  <a:pt x="76200" y="104775"/>
                </a:lnTo>
                <a:lnTo>
                  <a:pt x="28575" y="666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Prostoručno 35"/>
          <p:cNvSpPr/>
          <p:nvPr/>
        </p:nvSpPr>
        <p:spPr>
          <a:xfrm>
            <a:off x="4229100" y="4416425"/>
            <a:ext cx="60325" cy="60325"/>
          </a:xfrm>
          <a:custGeom>
            <a:avLst/>
            <a:gdLst>
              <a:gd name="connsiteX0" fmla="*/ 0 w 60325"/>
              <a:gd name="connsiteY0" fmla="*/ 50800 h 60325"/>
              <a:gd name="connsiteX1" fmla="*/ 6350 w 60325"/>
              <a:gd name="connsiteY1" fmla="*/ 0 h 60325"/>
              <a:gd name="connsiteX2" fmla="*/ 34925 w 60325"/>
              <a:gd name="connsiteY2" fmla="*/ 12700 h 60325"/>
              <a:gd name="connsiteX3" fmla="*/ 60325 w 60325"/>
              <a:gd name="connsiteY3" fmla="*/ 57150 h 60325"/>
              <a:gd name="connsiteX4" fmla="*/ 57150 w 60325"/>
              <a:gd name="connsiteY4" fmla="*/ 60325 h 60325"/>
              <a:gd name="connsiteX5" fmla="*/ 0 w 60325"/>
              <a:gd name="connsiteY5" fmla="*/ 50800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25" h="60325">
                <a:moveTo>
                  <a:pt x="0" y="50800"/>
                </a:moveTo>
                <a:lnTo>
                  <a:pt x="6350" y="0"/>
                </a:lnTo>
                <a:lnTo>
                  <a:pt x="34925" y="12700"/>
                </a:lnTo>
                <a:lnTo>
                  <a:pt x="60325" y="57150"/>
                </a:lnTo>
                <a:lnTo>
                  <a:pt x="57150" y="60325"/>
                </a:lnTo>
                <a:lnTo>
                  <a:pt x="0" y="5080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Prostoručno 36"/>
          <p:cNvSpPr/>
          <p:nvPr/>
        </p:nvSpPr>
        <p:spPr>
          <a:xfrm>
            <a:off x="958850" y="1216025"/>
            <a:ext cx="82550" cy="155575"/>
          </a:xfrm>
          <a:custGeom>
            <a:avLst/>
            <a:gdLst>
              <a:gd name="connsiteX0" fmla="*/ 0 w 82550"/>
              <a:gd name="connsiteY0" fmla="*/ 158750 h 158750"/>
              <a:gd name="connsiteX1" fmla="*/ 41275 w 82550"/>
              <a:gd name="connsiteY1" fmla="*/ 69850 h 158750"/>
              <a:gd name="connsiteX2" fmla="*/ 82550 w 82550"/>
              <a:gd name="connsiteY2" fmla="*/ 3175 h 158750"/>
              <a:gd name="connsiteX3" fmla="*/ 41275 w 82550"/>
              <a:gd name="connsiteY3" fmla="*/ 0 h 158750"/>
              <a:gd name="connsiteX4" fmla="*/ 0 w 82550"/>
              <a:gd name="connsiteY4" fmla="*/ 158750 h 158750"/>
              <a:gd name="connsiteX0" fmla="*/ 0 w 82550"/>
              <a:gd name="connsiteY0" fmla="*/ 155575 h 155575"/>
              <a:gd name="connsiteX1" fmla="*/ 41275 w 82550"/>
              <a:gd name="connsiteY1" fmla="*/ 66675 h 155575"/>
              <a:gd name="connsiteX2" fmla="*/ 82550 w 82550"/>
              <a:gd name="connsiteY2" fmla="*/ 0 h 155575"/>
              <a:gd name="connsiteX3" fmla="*/ 3175 w 82550"/>
              <a:gd name="connsiteY3" fmla="*/ 63500 h 155575"/>
              <a:gd name="connsiteX4" fmla="*/ 0 w 82550"/>
              <a:gd name="connsiteY4" fmla="*/ 155575 h 155575"/>
              <a:gd name="connsiteX0" fmla="*/ 0 w 82550"/>
              <a:gd name="connsiteY0" fmla="*/ 155575 h 155575"/>
              <a:gd name="connsiteX1" fmla="*/ 41275 w 82550"/>
              <a:gd name="connsiteY1" fmla="*/ 66675 h 155575"/>
              <a:gd name="connsiteX2" fmla="*/ 82550 w 82550"/>
              <a:gd name="connsiteY2" fmla="*/ 0 h 155575"/>
              <a:gd name="connsiteX3" fmla="*/ 3175 w 82550"/>
              <a:gd name="connsiteY3" fmla="*/ 63500 h 155575"/>
              <a:gd name="connsiteX4" fmla="*/ 0 w 82550"/>
              <a:gd name="connsiteY4" fmla="*/ 15557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" h="155575">
                <a:moveTo>
                  <a:pt x="0" y="155575"/>
                </a:moveTo>
                <a:lnTo>
                  <a:pt x="41275" y="66675"/>
                </a:lnTo>
                <a:lnTo>
                  <a:pt x="82550" y="0"/>
                </a:lnTo>
                <a:cubicBezTo>
                  <a:pt x="56092" y="21167"/>
                  <a:pt x="39158" y="7408"/>
                  <a:pt x="3175" y="63500"/>
                </a:cubicBezTo>
                <a:lnTo>
                  <a:pt x="0" y="15557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Prostoručno 37"/>
          <p:cNvSpPr/>
          <p:nvPr/>
        </p:nvSpPr>
        <p:spPr>
          <a:xfrm>
            <a:off x="1292225" y="1365250"/>
            <a:ext cx="127000" cy="146050"/>
          </a:xfrm>
          <a:custGeom>
            <a:avLst/>
            <a:gdLst>
              <a:gd name="connsiteX0" fmla="*/ 0 w 127000"/>
              <a:gd name="connsiteY0" fmla="*/ 0 h 146050"/>
              <a:gd name="connsiteX1" fmla="*/ 53975 w 127000"/>
              <a:gd name="connsiteY1" fmla="*/ 47625 h 146050"/>
              <a:gd name="connsiteX2" fmla="*/ 60325 w 127000"/>
              <a:gd name="connsiteY2" fmla="*/ 88900 h 146050"/>
              <a:gd name="connsiteX3" fmla="*/ 88900 w 127000"/>
              <a:gd name="connsiteY3" fmla="*/ 85725 h 146050"/>
              <a:gd name="connsiteX4" fmla="*/ 127000 w 127000"/>
              <a:gd name="connsiteY4" fmla="*/ 146050 h 146050"/>
              <a:gd name="connsiteX5" fmla="*/ 127000 w 127000"/>
              <a:gd name="connsiteY5" fmla="*/ 146050 h 146050"/>
              <a:gd name="connsiteX6" fmla="*/ 63500 w 127000"/>
              <a:gd name="connsiteY6" fmla="*/ 111125 h 146050"/>
              <a:gd name="connsiteX7" fmla="*/ 0 w 127000"/>
              <a:gd name="connsiteY7" fmla="*/ 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00" h="146050">
                <a:moveTo>
                  <a:pt x="0" y="0"/>
                </a:moveTo>
                <a:lnTo>
                  <a:pt x="53975" y="47625"/>
                </a:lnTo>
                <a:lnTo>
                  <a:pt x="60325" y="88900"/>
                </a:lnTo>
                <a:lnTo>
                  <a:pt x="88900" y="85725"/>
                </a:lnTo>
                <a:lnTo>
                  <a:pt x="127000" y="146050"/>
                </a:lnTo>
                <a:lnTo>
                  <a:pt x="127000" y="146050"/>
                </a:lnTo>
                <a:lnTo>
                  <a:pt x="63500" y="1111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Prostoručno 38"/>
          <p:cNvSpPr/>
          <p:nvPr/>
        </p:nvSpPr>
        <p:spPr>
          <a:xfrm>
            <a:off x="1282700" y="1466850"/>
            <a:ext cx="47625" cy="79375"/>
          </a:xfrm>
          <a:custGeom>
            <a:avLst/>
            <a:gdLst>
              <a:gd name="connsiteX0" fmla="*/ 0 w 47625"/>
              <a:gd name="connsiteY0" fmla="*/ 0 h 79375"/>
              <a:gd name="connsiteX1" fmla="*/ 47625 w 47625"/>
              <a:gd name="connsiteY1" fmla="*/ 41275 h 79375"/>
              <a:gd name="connsiteX2" fmla="*/ 34925 w 47625"/>
              <a:gd name="connsiteY2" fmla="*/ 79375 h 79375"/>
              <a:gd name="connsiteX3" fmla="*/ 0 w 47625"/>
              <a:gd name="connsiteY3" fmla="*/ 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" h="79375">
                <a:moveTo>
                  <a:pt x="0" y="0"/>
                </a:moveTo>
                <a:lnTo>
                  <a:pt x="47625" y="41275"/>
                </a:lnTo>
                <a:lnTo>
                  <a:pt x="34925" y="793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" name="Prostoručno 40"/>
          <p:cNvSpPr/>
          <p:nvPr/>
        </p:nvSpPr>
        <p:spPr>
          <a:xfrm>
            <a:off x="1343025" y="1657350"/>
            <a:ext cx="60325" cy="69850"/>
          </a:xfrm>
          <a:custGeom>
            <a:avLst/>
            <a:gdLst>
              <a:gd name="connsiteX0" fmla="*/ 60325 w 60325"/>
              <a:gd name="connsiteY0" fmla="*/ 53975 h 69850"/>
              <a:gd name="connsiteX1" fmla="*/ 15875 w 60325"/>
              <a:gd name="connsiteY1" fmla="*/ 69850 h 69850"/>
              <a:gd name="connsiteX2" fmla="*/ 0 w 60325"/>
              <a:gd name="connsiteY2" fmla="*/ 19050 h 69850"/>
              <a:gd name="connsiteX3" fmla="*/ 22225 w 60325"/>
              <a:gd name="connsiteY3" fmla="*/ 0 h 69850"/>
              <a:gd name="connsiteX4" fmla="*/ 60325 w 60325"/>
              <a:gd name="connsiteY4" fmla="*/ 53975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5" h="69850">
                <a:moveTo>
                  <a:pt x="60325" y="53975"/>
                </a:moveTo>
                <a:lnTo>
                  <a:pt x="15875" y="69850"/>
                </a:lnTo>
                <a:lnTo>
                  <a:pt x="0" y="19050"/>
                </a:lnTo>
                <a:lnTo>
                  <a:pt x="22225" y="0"/>
                </a:lnTo>
                <a:lnTo>
                  <a:pt x="60325" y="53975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3" name="Prostoručno 42"/>
          <p:cNvSpPr/>
          <p:nvPr/>
        </p:nvSpPr>
        <p:spPr>
          <a:xfrm>
            <a:off x="1216025" y="1590675"/>
            <a:ext cx="85725" cy="104775"/>
          </a:xfrm>
          <a:custGeom>
            <a:avLst/>
            <a:gdLst>
              <a:gd name="connsiteX0" fmla="*/ 0 w 85725"/>
              <a:gd name="connsiteY0" fmla="*/ 44450 h 104775"/>
              <a:gd name="connsiteX1" fmla="*/ 12700 w 85725"/>
              <a:gd name="connsiteY1" fmla="*/ 3175 h 104775"/>
              <a:gd name="connsiteX2" fmla="*/ 60325 w 85725"/>
              <a:gd name="connsiteY2" fmla="*/ 0 h 104775"/>
              <a:gd name="connsiteX3" fmla="*/ 85725 w 85725"/>
              <a:gd name="connsiteY3" fmla="*/ 44450 h 104775"/>
              <a:gd name="connsiteX4" fmla="*/ 53975 w 85725"/>
              <a:gd name="connsiteY4" fmla="*/ 104775 h 104775"/>
              <a:gd name="connsiteX5" fmla="*/ 0 w 85725"/>
              <a:gd name="connsiteY5" fmla="*/ 4445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25" h="104775">
                <a:moveTo>
                  <a:pt x="0" y="44450"/>
                </a:moveTo>
                <a:lnTo>
                  <a:pt x="12700" y="3175"/>
                </a:lnTo>
                <a:lnTo>
                  <a:pt x="60325" y="0"/>
                </a:lnTo>
                <a:lnTo>
                  <a:pt x="85725" y="44450"/>
                </a:lnTo>
                <a:lnTo>
                  <a:pt x="53975" y="104775"/>
                </a:lnTo>
                <a:lnTo>
                  <a:pt x="0" y="4445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4" name="Prostoručno 43"/>
          <p:cNvSpPr/>
          <p:nvPr/>
        </p:nvSpPr>
        <p:spPr>
          <a:xfrm>
            <a:off x="968375" y="1463675"/>
            <a:ext cx="47625" cy="85725"/>
          </a:xfrm>
          <a:custGeom>
            <a:avLst/>
            <a:gdLst>
              <a:gd name="connsiteX0" fmla="*/ 28575 w 47625"/>
              <a:gd name="connsiteY0" fmla="*/ 0 h 85725"/>
              <a:gd name="connsiteX1" fmla="*/ 47625 w 47625"/>
              <a:gd name="connsiteY1" fmla="*/ 85725 h 85725"/>
              <a:gd name="connsiteX2" fmla="*/ 0 w 47625"/>
              <a:gd name="connsiteY2" fmla="*/ 50800 h 85725"/>
              <a:gd name="connsiteX3" fmla="*/ 28575 w 47625"/>
              <a:gd name="connsiteY3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" h="85725">
                <a:moveTo>
                  <a:pt x="28575" y="0"/>
                </a:moveTo>
                <a:lnTo>
                  <a:pt x="47625" y="85725"/>
                </a:lnTo>
                <a:lnTo>
                  <a:pt x="0" y="50800"/>
                </a:lnTo>
                <a:lnTo>
                  <a:pt x="28575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Prostoručno 44"/>
          <p:cNvSpPr/>
          <p:nvPr/>
        </p:nvSpPr>
        <p:spPr>
          <a:xfrm>
            <a:off x="1022350" y="1860550"/>
            <a:ext cx="66675" cy="60325"/>
          </a:xfrm>
          <a:custGeom>
            <a:avLst/>
            <a:gdLst>
              <a:gd name="connsiteX0" fmla="*/ 12700 w 66675"/>
              <a:gd name="connsiteY0" fmla="*/ 0 h 60325"/>
              <a:gd name="connsiteX1" fmla="*/ 0 w 66675"/>
              <a:gd name="connsiteY1" fmla="*/ 53975 h 60325"/>
              <a:gd name="connsiteX2" fmla="*/ 53975 w 66675"/>
              <a:gd name="connsiteY2" fmla="*/ 60325 h 60325"/>
              <a:gd name="connsiteX3" fmla="*/ 66675 w 66675"/>
              <a:gd name="connsiteY3" fmla="*/ 22225 h 60325"/>
              <a:gd name="connsiteX4" fmla="*/ 12700 w 66675"/>
              <a:gd name="connsiteY4" fmla="*/ 0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" h="60325">
                <a:moveTo>
                  <a:pt x="12700" y="0"/>
                </a:moveTo>
                <a:lnTo>
                  <a:pt x="0" y="53975"/>
                </a:lnTo>
                <a:lnTo>
                  <a:pt x="53975" y="60325"/>
                </a:lnTo>
                <a:lnTo>
                  <a:pt x="66675" y="22225"/>
                </a:lnTo>
                <a:lnTo>
                  <a:pt x="1270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6" name="Prostoručno 45"/>
          <p:cNvSpPr/>
          <p:nvPr/>
        </p:nvSpPr>
        <p:spPr>
          <a:xfrm>
            <a:off x="1600200" y="2317750"/>
            <a:ext cx="69850" cy="142875"/>
          </a:xfrm>
          <a:custGeom>
            <a:avLst/>
            <a:gdLst>
              <a:gd name="connsiteX0" fmla="*/ 19050 w 69850"/>
              <a:gd name="connsiteY0" fmla="*/ 0 h 142875"/>
              <a:gd name="connsiteX1" fmla="*/ 69850 w 69850"/>
              <a:gd name="connsiteY1" fmla="*/ 53975 h 142875"/>
              <a:gd name="connsiteX2" fmla="*/ 69850 w 69850"/>
              <a:gd name="connsiteY2" fmla="*/ 92075 h 142875"/>
              <a:gd name="connsiteX3" fmla="*/ 53975 w 69850"/>
              <a:gd name="connsiteY3" fmla="*/ 142875 h 142875"/>
              <a:gd name="connsiteX4" fmla="*/ 31750 w 69850"/>
              <a:gd name="connsiteY4" fmla="*/ 104775 h 142875"/>
              <a:gd name="connsiteX5" fmla="*/ 28575 w 69850"/>
              <a:gd name="connsiteY5" fmla="*/ 69850 h 142875"/>
              <a:gd name="connsiteX6" fmla="*/ 0 w 69850"/>
              <a:gd name="connsiteY6" fmla="*/ 69850 h 142875"/>
              <a:gd name="connsiteX7" fmla="*/ 19050 w 69850"/>
              <a:gd name="connsiteY7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850" h="142875">
                <a:moveTo>
                  <a:pt x="19050" y="0"/>
                </a:moveTo>
                <a:lnTo>
                  <a:pt x="69850" y="53975"/>
                </a:lnTo>
                <a:lnTo>
                  <a:pt x="69850" y="92075"/>
                </a:lnTo>
                <a:lnTo>
                  <a:pt x="53975" y="142875"/>
                </a:lnTo>
                <a:lnTo>
                  <a:pt x="31750" y="104775"/>
                </a:lnTo>
                <a:lnTo>
                  <a:pt x="28575" y="69850"/>
                </a:lnTo>
                <a:lnTo>
                  <a:pt x="0" y="69850"/>
                </a:lnTo>
                <a:lnTo>
                  <a:pt x="1905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" name="Prostoručno 46"/>
          <p:cNvSpPr/>
          <p:nvPr/>
        </p:nvSpPr>
        <p:spPr>
          <a:xfrm>
            <a:off x="1050925" y="1657350"/>
            <a:ext cx="57150" cy="98425"/>
          </a:xfrm>
          <a:custGeom>
            <a:avLst/>
            <a:gdLst>
              <a:gd name="connsiteX0" fmla="*/ 0 w 57150"/>
              <a:gd name="connsiteY0" fmla="*/ 0 h 98425"/>
              <a:gd name="connsiteX1" fmla="*/ 0 w 57150"/>
              <a:gd name="connsiteY1" fmla="*/ 0 h 98425"/>
              <a:gd name="connsiteX2" fmla="*/ 57150 w 57150"/>
              <a:gd name="connsiteY2" fmla="*/ 28575 h 98425"/>
              <a:gd name="connsiteX3" fmla="*/ 44450 w 57150"/>
              <a:gd name="connsiteY3" fmla="*/ 98425 h 98425"/>
              <a:gd name="connsiteX4" fmla="*/ 44450 w 57150"/>
              <a:gd name="connsiteY4" fmla="*/ 98425 h 98425"/>
              <a:gd name="connsiteX5" fmla="*/ 9525 w 57150"/>
              <a:gd name="connsiteY5" fmla="*/ 66675 h 98425"/>
              <a:gd name="connsiteX6" fmla="*/ 0 w 57150"/>
              <a:gd name="connsiteY6" fmla="*/ 0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98425">
                <a:moveTo>
                  <a:pt x="0" y="0"/>
                </a:moveTo>
                <a:lnTo>
                  <a:pt x="0" y="0"/>
                </a:lnTo>
                <a:lnTo>
                  <a:pt x="57150" y="28575"/>
                </a:lnTo>
                <a:lnTo>
                  <a:pt x="44450" y="98425"/>
                </a:lnTo>
                <a:lnTo>
                  <a:pt x="44450" y="98425"/>
                </a:lnTo>
                <a:lnTo>
                  <a:pt x="9525" y="666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8" name="Pravokutnik 47"/>
          <p:cNvSpPr/>
          <p:nvPr/>
        </p:nvSpPr>
        <p:spPr>
          <a:xfrm>
            <a:off x="3016048" y="2123599"/>
            <a:ext cx="250833" cy="150862"/>
          </a:xfrm>
          <a:prstGeom prst="rect">
            <a:avLst/>
          </a:prstGeom>
          <a:solidFill>
            <a:schemeClr val="accent6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9" name="Pravokutnik 48"/>
          <p:cNvSpPr/>
          <p:nvPr/>
        </p:nvSpPr>
        <p:spPr>
          <a:xfrm>
            <a:off x="3026618" y="2350637"/>
            <a:ext cx="250833" cy="150862"/>
          </a:xfrm>
          <a:prstGeom prst="rect">
            <a:avLst/>
          </a:prstGeom>
          <a:solidFill>
            <a:schemeClr val="accent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Prostoručno 49"/>
          <p:cNvSpPr/>
          <p:nvPr/>
        </p:nvSpPr>
        <p:spPr>
          <a:xfrm>
            <a:off x="3669936" y="3987800"/>
            <a:ext cx="253991" cy="88900"/>
          </a:xfrm>
          <a:custGeom>
            <a:avLst/>
            <a:gdLst>
              <a:gd name="connsiteX0" fmla="*/ 0 w 114300"/>
              <a:gd name="connsiteY0" fmla="*/ 0 h 88900"/>
              <a:gd name="connsiteX1" fmla="*/ 66675 w 114300"/>
              <a:gd name="connsiteY1" fmla="*/ 15875 h 88900"/>
              <a:gd name="connsiteX2" fmla="*/ 95250 w 114300"/>
              <a:gd name="connsiteY2" fmla="*/ 31750 h 88900"/>
              <a:gd name="connsiteX3" fmla="*/ 114300 w 114300"/>
              <a:gd name="connsiteY3" fmla="*/ 66675 h 88900"/>
              <a:gd name="connsiteX4" fmla="*/ 104775 w 114300"/>
              <a:gd name="connsiteY4" fmla="*/ 88900 h 88900"/>
              <a:gd name="connsiteX5" fmla="*/ 73025 w 114300"/>
              <a:gd name="connsiteY5" fmla="*/ 53975 h 88900"/>
              <a:gd name="connsiteX6" fmla="*/ 34925 w 114300"/>
              <a:gd name="connsiteY6" fmla="*/ 50800 h 88900"/>
              <a:gd name="connsiteX7" fmla="*/ 0 w 114300"/>
              <a:gd name="connsiteY7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" h="88900">
                <a:moveTo>
                  <a:pt x="0" y="0"/>
                </a:moveTo>
                <a:lnTo>
                  <a:pt x="66675" y="15875"/>
                </a:lnTo>
                <a:cubicBezTo>
                  <a:pt x="93414" y="29244"/>
                  <a:pt x="85382" y="21882"/>
                  <a:pt x="95250" y="31750"/>
                </a:cubicBezTo>
                <a:lnTo>
                  <a:pt x="114300" y="66675"/>
                </a:lnTo>
                <a:lnTo>
                  <a:pt x="104775" y="88900"/>
                </a:lnTo>
                <a:lnTo>
                  <a:pt x="73025" y="53975"/>
                </a:lnTo>
                <a:lnTo>
                  <a:pt x="34925" y="50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1" name="Pravokutnik 50"/>
          <p:cNvSpPr/>
          <p:nvPr/>
        </p:nvSpPr>
        <p:spPr>
          <a:xfrm>
            <a:off x="3017833" y="2528647"/>
            <a:ext cx="250833" cy="150862"/>
          </a:xfrm>
          <a:prstGeom prst="rect">
            <a:avLst/>
          </a:prstGeom>
          <a:solidFill>
            <a:schemeClr val="tx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/>
          <p:cNvSpPr/>
          <p:nvPr/>
        </p:nvSpPr>
        <p:spPr>
          <a:xfrm rot="7836211">
            <a:off x="2609260" y="2895084"/>
            <a:ext cx="117475" cy="294751"/>
          </a:xfrm>
          <a:prstGeom prst="ellipse">
            <a:avLst/>
          </a:prstGeom>
          <a:solidFill>
            <a:schemeClr val="accent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3" name="Elipsa 52"/>
          <p:cNvSpPr/>
          <p:nvPr/>
        </p:nvSpPr>
        <p:spPr>
          <a:xfrm rot="8955935">
            <a:off x="2955163" y="3135442"/>
            <a:ext cx="117475" cy="233330"/>
          </a:xfrm>
          <a:prstGeom prst="ellipse">
            <a:avLst/>
          </a:prstGeom>
          <a:solidFill>
            <a:schemeClr val="accent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4" name="Elipsa 53"/>
          <p:cNvSpPr/>
          <p:nvPr/>
        </p:nvSpPr>
        <p:spPr>
          <a:xfrm rot="8628656">
            <a:off x="3392135" y="3453127"/>
            <a:ext cx="155386" cy="233330"/>
          </a:xfrm>
          <a:prstGeom prst="ellipse">
            <a:avLst/>
          </a:prstGeom>
          <a:solidFill>
            <a:schemeClr val="accent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5" name="Elipsa 54"/>
          <p:cNvSpPr/>
          <p:nvPr/>
        </p:nvSpPr>
        <p:spPr>
          <a:xfrm rot="7897167">
            <a:off x="3496686" y="3713098"/>
            <a:ext cx="121333" cy="233330"/>
          </a:xfrm>
          <a:prstGeom prst="ellipse">
            <a:avLst/>
          </a:prstGeom>
          <a:solidFill>
            <a:schemeClr val="accent2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76251" y="2827020"/>
            <a:ext cx="2612381" cy="2447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170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1010" y="656250"/>
            <a:ext cx="8229600" cy="691364"/>
          </a:xfrm>
        </p:spPr>
        <p:txBody>
          <a:bodyPr>
            <a:noAutofit/>
          </a:bodyPr>
          <a:lstStyle/>
          <a:p>
            <a:pPr algn="l"/>
            <a:r>
              <a:rPr lang="hr-HR" sz="3600" dirty="0" smtClean="0"/>
              <a:t>Uzgoj povrća i voća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2818" y="1347613"/>
            <a:ext cx="2592288" cy="1965131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bademi</a:t>
            </a:r>
            <a:r>
              <a:rPr lang="hr-HR" dirty="0"/>
              <a:t>, smokve, višnja, </a:t>
            </a:r>
            <a:r>
              <a:rPr lang="hr-HR" dirty="0" smtClean="0"/>
              <a:t>jagoda, vinova loza, masline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/>
          <a:srcRect l="68174" t="23268" r="711" b="24276"/>
          <a:stretch/>
        </p:blipFill>
        <p:spPr>
          <a:xfrm>
            <a:off x="2898910" y="3415308"/>
            <a:ext cx="2721949" cy="1728192"/>
          </a:xfrm>
          <a:prstGeom prst="rect">
            <a:avLst/>
          </a:prstGeom>
        </p:spPr>
      </p:pic>
      <p:pic>
        <p:nvPicPr>
          <p:cNvPr id="6" name="Picture 2" descr="C:\Users\Svjetlana\Documents\školska knjiga\ppt predlosci i slike\smanjene\094_sh11486438.jpg"/>
          <p:cNvPicPr>
            <a:picLocks noChangeAspect="1" noChangeArrowheads="1"/>
          </p:cNvPicPr>
          <p:nvPr/>
        </p:nvPicPr>
        <p:blipFill rotWithShape="1">
          <a:blip r:embed="rId4" cstate="print"/>
          <a:srcRect l="13217" t="14273"/>
          <a:stretch/>
        </p:blipFill>
        <p:spPr bwMode="auto">
          <a:xfrm>
            <a:off x="202818" y="3435846"/>
            <a:ext cx="2592288" cy="1707166"/>
          </a:xfrm>
          <a:prstGeom prst="rect">
            <a:avLst/>
          </a:prstGeom>
          <a:noFill/>
        </p:spPr>
      </p:pic>
      <p:pic>
        <p:nvPicPr>
          <p:cNvPr id="7" name="Picture 10" descr="http://www.giardinihanbury.com/hanbury4/images/zoom/LXOPQA/viewsize/Agrumi.gif"/>
          <p:cNvPicPr>
            <a:picLocks noChangeAspect="1" noChangeArrowheads="1"/>
          </p:cNvPicPr>
          <p:nvPr/>
        </p:nvPicPr>
        <p:blipFill>
          <a:blip r:embed="rId5" cstate="print"/>
          <a:srcRect l="9999" t="15000" r="13750" b="4999"/>
          <a:stretch>
            <a:fillRect/>
          </a:stretch>
        </p:blipFill>
        <p:spPr bwMode="auto">
          <a:xfrm>
            <a:off x="2987824" y="1267488"/>
            <a:ext cx="2599181" cy="2045257"/>
          </a:xfrm>
          <a:prstGeom prst="rect">
            <a:avLst/>
          </a:prstGeom>
          <a:noFill/>
        </p:spPr>
      </p:pic>
      <p:pic>
        <p:nvPicPr>
          <p:cNvPr id="8" name="Picture 2" descr="hrvatska_misica_katarina_banic_s_vrgorackom_jagodom.jpg (1000×667)"/>
          <p:cNvPicPr>
            <a:picLocks noChangeAspect="1" noChangeArrowheads="1"/>
          </p:cNvPicPr>
          <p:nvPr/>
        </p:nvPicPr>
        <p:blipFill>
          <a:blip r:embed="rId6" cstate="print"/>
          <a:srcRect l="27000" r="18249"/>
          <a:stretch>
            <a:fillRect/>
          </a:stretch>
        </p:blipFill>
        <p:spPr bwMode="auto">
          <a:xfrm>
            <a:off x="5644731" y="843558"/>
            <a:ext cx="3395740" cy="4136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90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825637"/>
            <a:ext cx="5688632" cy="18730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/>
              <a:t>Uzgoj aromatičnog sredozemnog bilja</a:t>
            </a:r>
          </a:p>
          <a:p>
            <a:r>
              <a:rPr lang="hr-HR" dirty="0" smtClean="0"/>
              <a:t>Lavanda, kadulja, smilje, ružmarin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784155"/>
            <a:ext cx="9048950" cy="2359345"/>
          </a:xfrm>
          <a:prstGeom prst="rect">
            <a:avLst/>
          </a:prstGeom>
        </p:spPr>
      </p:pic>
      <p:pic>
        <p:nvPicPr>
          <p:cNvPr id="5" name="Picture 6" descr="http://vijestigorila.jutarnji.hr/var/mojportal/storage/images/moj_portal/zabava_i_lifestyle/lifestyle/bilje/ruzmarin_uzgoj/1063564-1-cro-HR/ruzmarin_uzgoj_tab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6079" y="810186"/>
            <a:ext cx="2992425" cy="1992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20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91884" y="2571751"/>
            <a:ext cx="2476629" cy="230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/>
              <a:t>Na koju kategoriju korištenja poljoprivrednih površina je 2017. godine otpadao najveći udio</a:t>
            </a:r>
            <a:r>
              <a:rPr lang="hr-HR" sz="2400" i="1" dirty="0" smtClean="0"/>
              <a:t>?</a:t>
            </a:r>
            <a:endParaRPr lang="hr-HR" sz="2400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8514" y="771549"/>
            <a:ext cx="2175486" cy="43509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848006"/>
            <a:ext cx="2041203" cy="4198055"/>
          </a:xfrm>
          <a:prstGeom prst="rect">
            <a:avLst/>
          </a:prstGeom>
        </p:spPr>
      </p:pic>
      <p:sp>
        <p:nvSpPr>
          <p:cNvPr id="6" name="Rezervirano mjesto sadržaja 2"/>
          <p:cNvSpPr txBox="1">
            <a:spLocks/>
          </p:cNvSpPr>
          <p:nvPr/>
        </p:nvSpPr>
        <p:spPr>
          <a:xfrm>
            <a:off x="1907704" y="915566"/>
            <a:ext cx="2583030" cy="405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i="1" dirty="0" smtClean="0"/>
              <a:t>Na koje ratarske kulture je 2017. godine otpadao najveći udio zasijanih površina?</a:t>
            </a:r>
            <a:endParaRPr lang="hr-HR" sz="2400" i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-1" b="25379"/>
          <a:stretch/>
        </p:blipFill>
        <p:spPr bwMode="auto">
          <a:xfrm>
            <a:off x="1907705" y="2855334"/>
            <a:ext cx="204584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print"/>
          <a:srcRect t="22484" r="11885" b="-1"/>
          <a:stretch/>
        </p:blipFill>
        <p:spPr>
          <a:xfrm>
            <a:off x="4491885" y="915566"/>
            <a:ext cx="2384371" cy="16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50"/>
            <a:ext cx="8928992" cy="504056"/>
          </a:xfrm>
        </p:spPr>
        <p:txBody>
          <a:bodyPr>
            <a:noAutofit/>
          </a:bodyPr>
          <a:lstStyle/>
          <a:p>
            <a:r>
              <a:rPr lang="hr-HR" sz="3600" dirty="0" smtClean="0"/>
              <a:t>Obiteljska poljoprivredna gospodarstva (OPG)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347614"/>
            <a:ext cx="4788024" cy="3867894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n</a:t>
            </a:r>
            <a:r>
              <a:rPr lang="hr-HR" dirty="0" smtClean="0"/>
              <a:t>ajzastupljenija </a:t>
            </a:r>
            <a:r>
              <a:rPr lang="hr-HR" dirty="0"/>
              <a:t>poljoprivredna gospodarstva u Hrvatskoj </a:t>
            </a:r>
            <a:endParaRPr lang="hr-HR" dirty="0" smtClean="0"/>
          </a:p>
          <a:p>
            <a:r>
              <a:rPr lang="hr-HR" dirty="0" smtClean="0"/>
              <a:t>mali posjedi, u vlasništvu obitelji</a:t>
            </a:r>
          </a:p>
          <a:p>
            <a:r>
              <a:rPr lang="hr-HR" dirty="0" smtClean="0"/>
              <a:t>Dopunske djelatnosti – prodaja vlastitih prerađenih proizvoda, prodaja suvenira, pružanje ugostiteljskih i turističkih usluga</a:t>
            </a:r>
          </a:p>
          <a:p>
            <a:r>
              <a:rPr lang="hr-HR" b="1" dirty="0" smtClean="0"/>
              <a:t>čuvaju </a:t>
            </a:r>
            <a:r>
              <a:rPr lang="hr-HR" b="1" dirty="0"/>
              <a:t>poljoprivrednu </a:t>
            </a:r>
            <a:r>
              <a:rPr lang="hr-HR" b="1" dirty="0" smtClean="0"/>
              <a:t>raznolikost</a:t>
            </a:r>
          </a:p>
          <a:p>
            <a:r>
              <a:rPr lang="hr-HR" b="1" dirty="0" smtClean="0"/>
              <a:t>pridonose </a:t>
            </a:r>
            <a:r>
              <a:rPr lang="hr-HR" b="1" dirty="0"/>
              <a:t>održivom </a:t>
            </a:r>
            <a:r>
              <a:rPr lang="hr-HR" b="1" dirty="0" smtClean="0"/>
              <a:t>razvoju </a:t>
            </a:r>
          </a:p>
          <a:p>
            <a:r>
              <a:rPr lang="hr-HR" b="1" dirty="0" smtClean="0"/>
              <a:t>često ekološka poljoprivreda, </a:t>
            </a:r>
          </a:p>
          <a:p>
            <a:r>
              <a:rPr lang="hr-HR" b="1" dirty="0" smtClean="0"/>
              <a:t>jačaju </a:t>
            </a:r>
            <a:r>
              <a:rPr lang="hr-HR" b="1" dirty="0"/>
              <a:t>lokalno gospodarstvo i povećavaju zaposlenost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13829" r="23405"/>
          <a:stretch/>
        </p:blipFill>
        <p:spPr>
          <a:xfrm>
            <a:off x="4716016" y="1563637"/>
            <a:ext cx="4248472" cy="30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6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Ribarstvo i marikultura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35646"/>
            <a:ext cx="4330824" cy="3384376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Duga tradicija ribarstva</a:t>
            </a:r>
          </a:p>
          <a:p>
            <a:r>
              <a:rPr lang="hr-HR" dirty="0" smtClean="0"/>
              <a:t>Razvoj turizma – </a:t>
            </a:r>
            <a:r>
              <a:rPr lang="hr-HR" i="1" dirty="0" smtClean="0"/>
              <a:t>zašto pogoduje ribarstvu?</a:t>
            </a:r>
          </a:p>
          <a:p>
            <a:r>
              <a:rPr lang="hr-HR" dirty="0" smtClean="0"/>
              <a:t>Jadransko more – raznovrstan biljni i životinjski svijet, količinski siromašno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18986" r="8141" b="11476"/>
          <a:stretch/>
        </p:blipFill>
        <p:spPr>
          <a:xfrm>
            <a:off x="5004048" y="1484784"/>
            <a:ext cx="3960440" cy="320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71550"/>
            <a:ext cx="9144000" cy="405373"/>
          </a:xfrm>
        </p:spPr>
        <p:txBody>
          <a:bodyPr>
            <a:noAutofit/>
          </a:bodyPr>
          <a:lstStyle/>
          <a:p>
            <a:r>
              <a:rPr lang="hr-HR" sz="3200" i="1" smtClean="0"/>
              <a:t>Istražite na stranicama Državnog zavoda za statistiku:</a:t>
            </a:r>
            <a:endParaRPr lang="hr-HR" sz="32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347615"/>
            <a:ext cx="4680520" cy="3795886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Poljoprivredna proizvodnja u 2019. (Statističko izvješće)</a:t>
            </a:r>
          </a:p>
          <a:p>
            <a:pPr>
              <a:buFontTx/>
              <a:buChar char="-"/>
            </a:pPr>
            <a:r>
              <a:rPr lang="hr-HR" i="1" dirty="0" smtClean="0"/>
              <a:t>Koje se žitarice uzgajaju u Hrvatskoj?</a:t>
            </a:r>
          </a:p>
          <a:p>
            <a:pPr>
              <a:buFontTx/>
              <a:buChar char="-"/>
            </a:pPr>
            <a:r>
              <a:rPr lang="hr-HR" i="1" dirty="0" smtClean="0"/>
              <a:t>Što se uzgaja u staklenicima i plastenicima?</a:t>
            </a:r>
          </a:p>
          <a:p>
            <a:r>
              <a:rPr lang="hr-HR" dirty="0" smtClean="0">
                <a:hlinkClick r:id="rId3"/>
              </a:rPr>
              <a:t>Popis poljoprivrede 2020.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- </a:t>
            </a:r>
            <a:r>
              <a:rPr lang="hr-HR" i="1" dirty="0" smtClean="0"/>
              <a:t>Kako se koristi poljoprivredno zemljište i kakvi su trendovi u proizvodnji stoke u 2020. godini?</a:t>
            </a:r>
            <a:endParaRPr lang="hr-HR" i="1" dirty="0"/>
          </a:p>
        </p:txBody>
      </p:sp>
      <p:graphicFrame>
        <p:nvGraphicFramePr>
          <p:cNvPr id="4" name="Grafikon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64246870"/>
              </p:ext>
            </p:extLst>
          </p:nvPr>
        </p:nvGraphicFramePr>
        <p:xfrm>
          <a:off x="4020250" y="1176923"/>
          <a:ext cx="5123750" cy="3995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0393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Tržišno ribarstvo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35646"/>
            <a:ext cx="5266928" cy="3507854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Istra, otoci (Brač, Vis, Ugljan, Dugi otok)</a:t>
            </a:r>
          </a:p>
          <a:p>
            <a:r>
              <a:rPr lang="hr-HR" i="1" dirty="0" smtClean="0">
                <a:hlinkClick r:id="rId3"/>
              </a:rPr>
              <a:t>Istražite</a:t>
            </a:r>
            <a:r>
              <a:rPr lang="hr-HR" i="1" dirty="0" smtClean="0"/>
              <a:t> u kojoj je županiji registrirano najviše ribarskih plovila</a:t>
            </a:r>
          </a:p>
          <a:p>
            <a:r>
              <a:rPr lang="hr-HR" dirty="0" smtClean="0"/>
              <a:t>Ulov plave ribe (srdela, inćun)</a:t>
            </a:r>
          </a:p>
          <a:p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843558"/>
            <a:ext cx="2451918" cy="41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6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Marikultura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19622"/>
            <a:ext cx="3970784" cy="3579863"/>
          </a:xfrm>
        </p:spPr>
        <p:txBody>
          <a:bodyPr>
            <a:noAutofit/>
          </a:bodyPr>
          <a:lstStyle/>
          <a:p>
            <a:r>
              <a:rPr lang="hr-HR" sz="2400" dirty="0" smtClean="0"/>
              <a:t>Uzgoj morskih organizama</a:t>
            </a:r>
          </a:p>
          <a:p>
            <a:r>
              <a:rPr lang="hr-HR" sz="2400" dirty="0" smtClean="0"/>
              <a:t>Pridonosi održivom gospodarenju</a:t>
            </a:r>
          </a:p>
          <a:p>
            <a:r>
              <a:rPr lang="hr-HR" sz="2400" dirty="0" smtClean="0"/>
              <a:t>Uzgoj školjaka - </a:t>
            </a:r>
            <a:r>
              <a:rPr lang="hr-HR" sz="2400" dirty="0"/>
              <a:t>Malostonski zaljev, </a:t>
            </a:r>
            <a:r>
              <a:rPr lang="hr-HR" sz="2400" dirty="0" err="1"/>
              <a:t>Limski</a:t>
            </a:r>
            <a:r>
              <a:rPr lang="hr-HR" sz="2400" dirty="0"/>
              <a:t> zaljev, Šibenski zaljev te Novigradsko more </a:t>
            </a:r>
            <a:endParaRPr lang="hr-HR" sz="2400" dirty="0" smtClean="0"/>
          </a:p>
          <a:p>
            <a:r>
              <a:rPr lang="hr-HR" sz="2400" dirty="0" smtClean="0"/>
              <a:t>Kavezni uzgoj tune – japansko tržište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r="20132"/>
          <a:stretch/>
        </p:blipFill>
        <p:spPr>
          <a:xfrm>
            <a:off x="4279005" y="915566"/>
            <a:ext cx="4556774" cy="37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Slatkovodni ribnjaci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05869"/>
            <a:ext cx="4186808" cy="3514154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Pastrva – Gorska Hrvatska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err="1" smtClean="0"/>
              <a:t>Jasinje</a:t>
            </a:r>
            <a:r>
              <a:rPr lang="hr-HR" dirty="0" smtClean="0"/>
              <a:t> (Slavonski Brod)</a:t>
            </a:r>
          </a:p>
          <a:p>
            <a:r>
              <a:rPr lang="hr-HR" dirty="0" err="1" smtClean="0"/>
              <a:t>Sišćani</a:t>
            </a:r>
            <a:r>
              <a:rPr lang="hr-HR" dirty="0" smtClean="0"/>
              <a:t> (Čazma)</a:t>
            </a:r>
          </a:p>
          <a:p>
            <a:r>
              <a:rPr lang="hr-HR" dirty="0" smtClean="0"/>
              <a:t>Našička </a:t>
            </a:r>
            <a:r>
              <a:rPr lang="hr-HR" dirty="0" err="1" smtClean="0"/>
              <a:t>Breznica</a:t>
            </a:r>
            <a:r>
              <a:rPr lang="hr-HR" dirty="0" smtClean="0"/>
              <a:t> (Našice)</a:t>
            </a:r>
          </a:p>
          <a:p>
            <a:r>
              <a:rPr lang="hr-HR" dirty="0" smtClean="0"/>
              <a:t>Grudnjak (Orahovica)</a:t>
            </a:r>
          </a:p>
          <a:p>
            <a:r>
              <a:rPr lang="hr-HR" dirty="0" smtClean="0"/>
              <a:t>Končanica (Daruvar)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i="1" dirty="0" smtClean="0"/>
              <a:t>Pronađite ribnjake </a:t>
            </a:r>
            <a:r>
              <a:rPr lang="hr-HR" i="1" dirty="0"/>
              <a:t>na geografskoj karti. Istražite na mrežnim stranicama koje ribe uzgajaju. </a:t>
            </a:r>
            <a:endParaRPr lang="hr-HR" dirty="0"/>
          </a:p>
        </p:txBody>
      </p:sp>
      <p:graphicFrame>
        <p:nvGraphicFramePr>
          <p:cNvPr id="4" name="Grafikon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15599221"/>
              </p:ext>
            </p:extLst>
          </p:nvPr>
        </p:nvGraphicFramePr>
        <p:xfrm>
          <a:off x="4067944" y="792634"/>
          <a:ext cx="5436096" cy="423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94621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Šumarstvo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8"/>
            <a:ext cx="4906888" cy="3305523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1/3 površine Hrvatske – šume </a:t>
            </a:r>
            <a:r>
              <a:rPr lang="hr-HR" dirty="0" smtClean="0">
                <a:sym typeface="Wingdings" panose="05000000000000000000" pitchFamily="2" charset="2"/>
              </a:rPr>
              <a:t> šumarstvo i drvna industrija (</a:t>
            </a:r>
            <a:r>
              <a:rPr lang="hr-HR" dirty="0"/>
              <a:t>pilane, proizvodnja namještaja i građevne stolarije, tvornice </a:t>
            </a:r>
            <a:r>
              <a:rPr lang="hr-HR" dirty="0" smtClean="0"/>
              <a:t>papira)</a:t>
            </a:r>
            <a:endParaRPr lang="hr-HR" dirty="0" smtClean="0">
              <a:sym typeface="Wingdings" panose="05000000000000000000" pitchFamily="2" charset="2"/>
            </a:endParaRPr>
          </a:p>
          <a:p>
            <a:r>
              <a:rPr lang="hr-HR" dirty="0" smtClean="0">
                <a:sym typeface="Wingdings" panose="05000000000000000000" pitchFamily="2" charset="2"/>
              </a:rPr>
              <a:t>Gorska Hrvatska 52% šume (bukva, jela, smreka…)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Gorski kotar 70% šume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0904" y="915566"/>
            <a:ext cx="35104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8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Šumarstvo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618856" cy="3384377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Panonska Hrvatska: Spačvanska šuma </a:t>
            </a:r>
            <a:r>
              <a:rPr lang="hr-HR" dirty="0" smtClean="0">
                <a:sym typeface="Wingdings" panose="05000000000000000000" pitchFamily="2" charset="2"/>
              </a:rPr>
              <a:t> slavonski hrast – hrast lužnjak</a:t>
            </a:r>
          </a:p>
          <a:p>
            <a:r>
              <a:rPr lang="hr-HR" dirty="0"/>
              <a:t>Velika većina šuma je u državnome vlasništvu i njome upravlja državno poduzeće Hrvatske šume </a:t>
            </a:r>
            <a:endParaRPr lang="hr-HR" dirty="0" smtClean="0"/>
          </a:p>
          <a:p>
            <a:r>
              <a:rPr lang="hr-HR" dirty="0" smtClean="0"/>
              <a:t>Nužno održivo gospodarenje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0EFED"/>
              </a:clrFrom>
              <a:clrTo>
                <a:srgbClr val="F0EFED">
                  <a:alpha val="0"/>
                </a:srgbClr>
              </a:clrTo>
            </a:clrChange>
          </a:blip>
          <a:srcRect l="-7521" t="5836" r="7521" b="-5836"/>
          <a:stretch/>
        </p:blipFill>
        <p:spPr bwMode="auto">
          <a:xfrm>
            <a:off x="4765144" y="2859782"/>
            <a:ext cx="4351248" cy="25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alpedunavjadran.hrt.hr/wp-content/uploads/2017/11/Hrast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90476"/>
            <a:ext cx="2668513" cy="200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/>
          <a:srcRect l="37469" t="24116" r="32488" b="24403"/>
          <a:stretch/>
        </p:blipFill>
        <p:spPr>
          <a:xfrm>
            <a:off x="4117415" y="1444959"/>
            <a:ext cx="2789425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17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43558"/>
            <a:ext cx="3826768" cy="504056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Lovstvo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91630"/>
            <a:ext cx="3826768" cy="3456385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Uzgoj, zaštita i korištenje divljači</a:t>
            </a:r>
          </a:p>
          <a:p>
            <a:r>
              <a:rPr lang="hr-HR" dirty="0" smtClean="0"/>
              <a:t>Gospodarska uloga</a:t>
            </a:r>
          </a:p>
          <a:p>
            <a:r>
              <a:rPr lang="hr-HR" dirty="0" smtClean="0"/>
              <a:t>Očuvanje životinjskog svijeta i raznolikosti, uz održivo gospodarenje</a:t>
            </a:r>
          </a:p>
          <a:p>
            <a:r>
              <a:rPr lang="hr-HR" dirty="0" smtClean="0"/>
              <a:t>Prisutno u cijeloj Hrvatskoj</a:t>
            </a:r>
          </a:p>
          <a:p>
            <a:r>
              <a:rPr lang="hr-HR" dirty="0" smtClean="0"/>
              <a:t>Lovni turizam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14631"/>
          <a:stretch/>
        </p:blipFill>
        <p:spPr>
          <a:xfrm>
            <a:off x="4427984" y="915566"/>
            <a:ext cx="4621617" cy="37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186808" cy="3384377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Koji prirodni uvjeti Nizinske Hrvatske ju čine pogodnom za ratarsku proizvodnju?</a:t>
            </a:r>
          </a:p>
          <a:p>
            <a:r>
              <a:rPr lang="hr-HR" dirty="0" smtClean="0"/>
              <a:t>Koje prostore Hrvatske nazivamo hrvatskom žitnicom?</a:t>
            </a:r>
          </a:p>
          <a:p>
            <a:r>
              <a:rPr lang="hr-HR" dirty="0" smtClean="0"/>
              <a:t>U kojim dijelovima Panonske Hrvatske se uzgaja povrće? Na koji način?</a:t>
            </a:r>
          </a:p>
          <a:p>
            <a:r>
              <a:rPr lang="hr-HR" dirty="0" smtClean="0"/>
              <a:t> Koje se poljoprivredne kulture uzgajaju za potrebe prehrambene industrije? Koje su karakteristike proizvodnje tih kultura?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6572" y="813881"/>
            <a:ext cx="2287041" cy="2163990"/>
          </a:xfrm>
          <a:prstGeom prst="rect">
            <a:avLst/>
          </a:prstGeom>
        </p:spPr>
      </p:pic>
      <p:pic>
        <p:nvPicPr>
          <p:cNvPr id="5" name="Picture 2" descr="Karta rijeke prazn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3" t="1543" r="982" b="59682"/>
          <a:stretch/>
        </p:blipFill>
        <p:spPr bwMode="auto">
          <a:xfrm>
            <a:off x="6550436" y="907008"/>
            <a:ext cx="2324039" cy="1155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020" y="2062559"/>
            <a:ext cx="2340455" cy="134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/>
          <a:srcRect l="1333" t="120" r="12017" b="-120"/>
          <a:stretch/>
        </p:blipFill>
        <p:spPr>
          <a:xfrm>
            <a:off x="4549801" y="3255825"/>
            <a:ext cx="1938020" cy="142771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9576"/>
          <a:stretch/>
        </p:blipFill>
        <p:spPr bwMode="auto">
          <a:xfrm>
            <a:off x="6578419" y="3403208"/>
            <a:ext cx="2297782" cy="1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906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978896" cy="3030985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Koje ratarske kulture se uzgajaju u Gorskoj Hrvatskoj? U kojim prostorima?</a:t>
            </a:r>
          </a:p>
          <a:p>
            <a:r>
              <a:rPr lang="hr-HR" dirty="0" smtClean="0"/>
              <a:t>Kakav oblik stočarstva prevladava u Gorskoj Hrvatskoj?</a:t>
            </a:r>
          </a:p>
          <a:p>
            <a:r>
              <a:rPr lang="hr-HR" dirty="0" smtClean="0"/>
              <a:t>Koje su mogućnosti razvoja poljoprivrede u Gorskoj Hrvatskoj?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484" y="3085603"/>
            <a:ext cx="349191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3704" y="915566"/>
            <a:ext cx="2803096" cy="20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8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4617720" y="771550"/>
            <a:ext cx="4780430" cy="3898652"/>
            <a:chOff x="4617720" y="771550"/>
            <a:chExt cx="4780430" cy="3898652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3062" y="771550"/>
              <a:ext cx="4535088" cy="3823072"/>
            </a:xfrm>
            <a:prstGeom prst="rect">
              <a:avLst/>
            </a:prstGeom>
          </p:spPr>
        </p:pic>
        <p:sp>
          <p:nvSpPr>
            <p:cNvPr id="6" name="Prostoručno 5"/>
            <p:cNvSpPr/>
            <p:nvPr/>
          </p:nvSpPr>
          <p:spPr>
            <a:xfrm>
              <a:off x="4617720" y="1783080"/>
              <a:ext cx="2057400" cy="2887122"/>
            </a:xfrm>
            <a:custGeom>
              <a:avLst/>
              <a:gdLst>
                <a:gd name="connsiteX0" fmla="*/ 160020 w 2057400"/>
                <a:gd name="connsiteY0" fmla="*/ 0 h 2887122"/>
                <a:gd name="connsiteX1" fmla="*/ 160020 w 2057400"/>
                <a:gd name="connsiteY1" fmla="*/ 0 h 2887122"/>
                <a:gd name="connsiteX2" fmla="*/ 167640 w 2057400"/>
                <a:gd name="connsiteY2" fmla="*/ 160020 h 2887122"/>
                <a:gd name="connsiteX3" fmla="*/ 175260 w 2057400"/>
                <a:gd name="connsiteY3" fmla="*/ 198120 h 2887122"/>
                <a:gd name="connsiteX4" fmla="*/ 198120 w 2057400"/>
                <a:gd name="connsiteY4" fmla="*/ 403860 h 2887122"/>
                <a:gd name="connsiteX5" fmla="*/ 205740 w 2057400"/>
                <a:gd name="connsiteY5" fmla="*/ 510540 h 2887122"/>
                <a:gd name="connsiteX6" fmla="*/ 213360 w 2057400"/>
                <a:gd name="connsiteY6" fmla="*/ 563880 h 2887122"/>
                <a:gd name="connsiteX7" fmla="*/ 198120 w 2057400"/>
                <a:gd name="connsiteY7" fmla="*/ 876300 h 2887122"/>
                <a:gd name="connsiteX8" fmla="*/ 190500 w 2057400"/>
                <a:gd name="connsiteY8" fmla="*/ 929640 h 2887122"/>
                <a:gd name="connsiteX9" fmla="*/ 167640 w 2057400"/>
                <a:gd name="connsiteY9" fmla="*/ 998220 h 2887122"/>
                <a:gd name="connsiteX10" fmla="*/ 160020 w 2057400"/>
                <a:gd name="connsiteY10" fmla="*/ 1028700 h 2887122"/>
                <a:gd name="connsiteX11" fmla="*/ 152400 w 2057400"/>
                <a:gd name="connsiteY11" fmla="*/ 1051560 h 2887122"/>
                <a:gd name="connsiteX12" fmla="*/ 144780 w 2057400"/>
                <a:gd name="connsiteY12" fmla="*/ 1097280 h 2887122"/>
                <a:gd name="connsiteX13" fmla="*/ 114300 w 2057400"/>
                <a:gd name="connsiteY13" fmla="*/ 1196340 h 2887122"/>
                <a:gd name="connsiteX14" fmla="*/ 99060 w 2057400"/>
                <a:gd name="connsiteY14" fmla="*/ 1295400 h 2887122"/>
                <a:gd name="connsiteX15" fmla="*/ 83820 w 2057400"/>
                <a:gd name="connsiteY15" fmla="*/ 1333500 h 2887122"/>
                <a:gd name="connsiteX16" fmla="*/ 45720 w 2057400"/>
                <a:gd name="connsiteY16" fmla="*/ 1501140 h 2887122"/>
                <a:gd name="connsiteX17" fmla="*/ 38100 w 2057400"/>
                <a:gd name="connsiteY17" fmla="*/ 1600200 h 2887122"/>
                <a:gd name="connsiteX18" fmla="*/ 22860 w 2057400"/>
                <a:gd name="connsiteY18" fmla="*/ 1661160 h 2887122"/>
                <a:gd name="connsiteX19" fmla="*/ 0 w 2057400"/>
                <a:gd name="connsiteY19" fmla="*/ 1844040 h 2887122"/>
                <a:gd name="connsiteX20" fmla="*/ 7620 w 2057400"/>
                <a:gd name="connsiteY20" fmla="*/ 2148840 h 2887122"/>
                <a:gd name="connsiteX21" fmla="*/ 22860 w 2057400"/>
                <a:gd name="connsiteY21" fmla="*/ 2232660 h 2887122"/>
                <a:gd name="connsiteX22" fmla="*/ 30480 w 2057400"/>
                <a:gd name="connsiteY22" fmla="*/ 2278380 h 2887122"/>
                <a:gd name="connsiteX23" fmla="*/ 45720 w 2057400"/>
                <a:gd name="connsiteY23" fmla="*/ 2346960 h 2887122"/>
                <a:gd name="connsiteX24" fmla="*/ 53340 w 2057400"/>
                <a:gd name="connsiteY24" fmla="*/ 2369820 h 2887122"/>
                <a:gd name="connsiteX25" fmla="*/ 60960 w 2057400"/>
                <a:gd name="connsiteY25" fmla="*/ 2400300 h 2887122"/>
                <a:gd name="connsiteX26" fmla="*/ 76200 w 2057400"/>
                <a:gd name="connsiteY26" fmla="*/ 2446020 h 2887122"/>
                <a:gd name="connsiteX27" fmla="*/ 83820 w 2057400"/>
                <a:gd name="connsiteY27" fmla="*/ 2468880 h 2887122"/>
                <a:gd name="connsiteX28" fmla="*/ 91440 w 2057400"/>
                <a:gd name="connsiteY28" fmla="*/ 2781300 h 2887122"/>
                <a:gd name="connsiteX29" fmla="*/ 129540 w 2057400"/>
                <a:gd name="connsiteY29" fmla="*/ 2819400 h 2887122"/>
                <a:gd name="connsiteX30" fmla="*/ 525780 w 2057400"/>
                <a:gd name="connsiteY30" fmla="*/ 2827020 h 2887122"/>
                <a:gd name="connsiteX31" fmla="*/ 556260 w 2057400"/>
                <a:gd name="connsiteY31" fmla="*/ 2834640 h 2887122"/>
                <a:gd name="connsiteX32" fmla="*/ 678180 w 2057400"/>
                <a:gd name="connsiteY32" fmla="*/ 2849880 h 2887122"/>
                <a:gd name="connsiteX33" fmla="*/ 822960 w 2057400"/>
                <a:gd name="connsiteY33" fmla="*/ 2865120 h 2887122"/>
                <a:gd name="connsiteX34" fmla="*/ 975360 w 2057400"/>
                <a:gd name="connsiteY34" fmla="*/ 2857500 h 2887122"/>
                <a:gd name="connsiteX35" fmla="*/ 1470660 w 2057400"/>
                <a:gd name="connsiteY35" fmla="*/ 2872740 h 2887122"/>
                <a:gd name="connsiteX36" fmla="*/ 1722120 w 2057400"/>
                <a:gd name="connsiteY36" fmla="*/ 2872740 h 2887122"/>
                <a:gd name="connsiteX37" fmla="*/ 1760220 w 2057400"/>
                <a:gd name="connsiteY37" fmla="*/ 2865120 h 2887122"/>
                <a:gd name="connsiteX38" fmla="*/ 1866900 w 2057400"/>
                <a:gd name="connsiteY38" fmla="*/ 2827020 h 2887122"/>
                <a:gd name="connsiteX39" fmla="*/ 1935480 w 2057400"/>
                <a:gd name="connsiteY39" fmla="*/ 2796540 h 2887122"/>
                <a:gd name="connsiteX40" fmla="*/ 1988820 w 2057400"/>
                <a:gd name="connsiteY40" fmla="*/ 2773680 h 2887122"/>
                <a:gd name="connsiteX41" fmla="*/ 2004060 w 2057400"/>
                <a:gd name="connsiteY41" fmla="*/ 2750820 h 2887122"/>
                <a:gd name="connsiteX42" fmla="*/ 2019300 w 2057400"/>
                <a:gd name="connsiteY42" fmla="*/ 2628900 h 2887122"/>
                <a:gd name="connsiteX43" fmla="*/ 2049780 w 2057400"/>
                <a:gd name="connsiteY43" fmla="*/ 2583180 h 2887122"/>
                <a:gd name="connsiteX44" fmla="*/ 2057400 w 2057400"/>
                <a:gd name="connsiteY44" fmla="*/ 2560320 h 2887122"/>
                <a:gd name="connsiteX45" fmla="*/ 2049780 w 2057400"/>
                <a:gd name="connsiteY45" fmla="*/ 2522220 h 2887122"/>
                <a:gd name="connsiteX46" fmla="*/ 2026920 w 2057400"/>
                <a:gd name="connsiteY46" fmla="*/ 2506980 h 2887122"/>
                <a:gd name="connsiteX47" fmla="*/ 1996440 w 2057400"/>
                <a:gd name="connsiteY47" fmla="*/ 2476500 h 2887122"/>
                <a:gd name="connsiteX48" fmla="*/ 1935480 w 2057400"/>
                <a:gd name="connsiteY48" fmla="*/ 2446020 h 2887122"/>
                <a:gd name="connsiteX49" fmla="*/ 1859280 w 2057400"/>
                <a:gd name="connsiteY49" fmla="*/ 2415540 h 2887122"/>
                <a:gd name="connsiteX50" fmla="*/ 1783080 w 2057400"/>
                <a:gd name="connsiteY50" fmla="*/ 2400300 h 2887122"/>
                <a:gd name="connsiteX51" fmla="*/ 1722120 w 2057400"/>
                <a:gd name="connsiteY51" fmla="*/ 2385060 h 2887122"/>
                <a:gd name="connsiteX52" fmla="*/ 1684020 w 2057400"/>
                <a:gd name="connsiteY52" fmla="*/ 2377440 h 2887122"/>
                <a:gd name="connsiteX53" fmla="*/ 1607820 w 2057400"/>
                <a:gd name="connsiteY53" fmla="*/ 2346960 h 2887122"/>
                <a:gd name="connsiteX54" fmla="*/ 1577340 w 2057400"/>
                <a:gd name="connsiteY54" fmla="*/ 2324100 h 2887122"/>
                <a:gd name="connsiteX55" fmla="*/ 1554480 w 2057400"/>
                <a:gd name="connsiteY55" fmla="*/ 2316480 h 2887122"/>
                <a:gd name="connsiteX56" fmla="*/ 1516380 w 2057400"/>
                <a:gd name="connsiteY56" fmla="*/ 2301240 h 2887122"/>
                <a:gd name="connsiteX57" fmla="*/ 1478280 w 2057400"/>
                <a:gd name="connsiteY57" fmla="*/ 2263140 h 2887122"/>
                <a:gd name="connsiteX58" fmla="*/ 1356360 w 2057400"/>
                <a:gd name="connsiteY58" fmla="*/ 2156460 h 2887122"/>
                <a:gd name="connsiteX59" fmla="*/ 1287780 w 2057400"/>
                <a:gd name="connsiteY59" fmla="*/ 2057400 h 2887122"/>
                <a:gd name="connsiteX60" fmla="*/ 1264920 w 2057400"/>
                <a:gd name="connsiteY60" fmla="*/ 2026920 h 2887122"/>
                <a:gd name="connsiteX61" fmla="*/ 1226820 w 2057400"/>
                <a:gd name="connsiteY61" fmla="*/ 1943100 h 2887122"/>
                <a:gd name="connsiteX62" fmla="*/ 1173480 w 2057400"/>
                <a:gd name="connsiteY62" fmla="*/ 1866900 h 2887122"/>
                <a:gd name="connsiteX63" fmla="*/ 1127760 w 2057400"/>
                <a:gd name="connsiteY63" fmla="*/ 1790700 h 2887122"/>
                <a:gd name="connsiteX64" fmla="*/ 1104900 w 2057400"/>
                <a:gd name="connsiteY64" fmla="*/ 1737360 h 2887122"/>
                <a:gd name="connsiteX65" fmla="*/ 1074420 w 2057400"/>
                <a:gd name="connsiteY65" fmla="*/ 1668780 h 2887122"/>
                <a:gd name="connsiteX66" fmla="*/ 1059180 w 2057400"/>
                <a:gd name="connsiteY66" fmla="*/ 1623060 h 2887122"/>
                <a:gd name="connsiteX67" fmla="*/ 1036320 w 2057400"/>
                <a:gd name="connsiteY67" fmla="*/ 1584960 h 2887122"/>
                <a:gd name="connsiteX68" fmla="*/ 998220 w 2057400"/>
                <a:gd name="connsiteY68" fmla="*/ 1508760 h 2887122"/>
                <a:gd name="connsiteX69" fmla="*/ 982980 w 2057400"/>
                <a:gd name="connsiteY69" fmla="*/ 1485900 h 2887122"/>
                <a:gd name="connsiteX70" fmla="*/ 944880 w 2057400"/>
                <a:gd name="connsiteY70" fmla="*/ 1463040 h 2887122"/>
                <a:gd name="connsiteX71" fmla="*/ 922020 w 2057400"/>
                <a:gd name="connsiteY71" fmla="*/ 1440180 h 2887122"/>
                <a:gd name="connsiteX72" fmla="*/ 891540 w 2057400"/>
                <a:gd name="connsiteY72" fmla="*/ 1424940 h 2887122"/>
                <a:gd name="connsiteX73" fmla="*/ 800100 w 2057400"/>
                <a:gd name="connsiteY73" fmla="*/ 1356360 h 2887122"/>
                <a:gd name="connsiteX74" fmla="*/ 754380 w 2057400"/>
                <a:gd name="connsiteY74" fmla="*/ 1318260 h 2887122"/>
                <a:gd name="connsiteX75" fmla="*/ 693420 w 2057400"/>
                <a:gd name="connsiteY75" fmla="*/ 1226820 h 2887122"/>
                <a:gd name="connsiteX76" fmla="*/ 601980 w 2057400"/>
                <a:gd name="connsiteY76" fmla="*/ 1104900 h 2887122"/>
                <a:gd name="connsiteX77" fmla="*/ 586740 w 2057400"/>
                <a:gd name="connsiteY77" fmla="*/ 1082040 h 2887122"/>
                <a:gd name="connsiteX78" fmla="*/ 563880 w 2057400"/>
                <a:gd name="connsiteY78" fmla="*/ 1028700 h 2887122"/>
                <a:gd name="connsiteX79" fmla="*/ 541020 w 2057400"/>
                <a:gd name="connsiteY79" fmla="*/ 975360 h 2887122"/>
                <a:gd name="connsiteX80" fmla="*/ 487680 w 2057400"/>
                <a:gd name="connsiteY80" fmla="*/ 868680 h 2887122"/>
                <a:gd name="connsiteX81" fmla="*/ 480060 w 2057400"/>
                <a:gd name="connsiteY81" fmla="*/ 792480 h 2887122"/>
                <a:gd name="connsiteX82" fmla="*/ 472440 w 2057400"/>
                <a:gd name="connsiteY82" fmla="*/ 739140 h 2887122"/>
                <a:gd name="connsiteX83" fmla="*/ 487680 w 2057400"/>
                <a:gd name="connsiteY83" fmla="*/ 441960 h 2887122"/>
                <a:gd name="connsiteX84" fmla="*/ 495300 w 2057400"/>
                <a:gd name="connsiteY84" fmla="*/ 190500 h 2887122"/>
                <a:gd name="connsiteX85" fmla="*/ 495300 w 2057400"/>
                <a:gd name="connsiteY85" fmla="*/ 60960 h 2887122"/>
                <a:gd name="connsiteX86" fmla="*/ 449580 w 2057400"/>
                <a:gd name="connsiteY86" fmla="*/ 45720 h 2887122"/>
                <a:gd name="connsiteX87" fmla="*/ 426720 w 2057400"/>
                <a:gd name="connsiteY87" fmla="*/ 38100 h 2887122"/>
                <a:gd name="connsiteX88" fmla="*/ 358140 w 2057400"/>
                <a:gd name="connsiteY88" fmla="*/ 22860 h 2887122"/>
                <a:gd name="connsiteX89" fmla="*/ 266700 w 2057400"/>
                <a:gd name="connsiteY89" fmla="*/ 38100 h 2887122"/>
                <a:gd name="connsiteX90" fmla="*/ 243840 w 2057400"/>
                <a:gd name="connsiteY90" fmla="*/ 45720 h 2887122"/>
                <a:gd name="connsiteX91" fmla="*/ 213360 w 2057400"/>
                <a:gd name="connsiteY91" fmla="*/ 68580 h 2887122"/>
                <a:gd name="connsiteX92" fmla="*/ 167640 w 2057400"/>
                <a:gd name="connsiteY92" fmla="*/ 99060 h 2887122"/>
                <a:gd name="connsiteX93" fmla="*/ 152400 w 2057400"/>
                <a:gd name="connsiteY93" fmla="*/ 121920 h 2887122"/>
                <a:gd name="connsiteX94" fmla="*/ 228600 w 2057400"/>
                <a:gd name="connsiteY94" fmla="*/ 312420 h 28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057400" h="2887122">
                  <a:moveTo>
                    <a:pt x="160020" y="0"/>
                  </a:moveTo>
                  <a:lnTo>
                    <a:pt x="160020" y="0"/>
                  </a:lnTo>
                  <a:cubicBezTo>
                    <a:pt x="162560" y="53340"/>
                    <a:pt x="163544" y="106777"/>
                    <a:pt x="167640" y="160020"/>
                  </a:cubicBezTo>
                  <a:cubicBezTo>
                    <a:pt x="168633" y="172933"/>
                    <a:pt x="174032" y="185227"/>
                    <a:pt x="175260" y="198120"/>
                  </a:cubicBezTo>
                  <a:cubicBezTo>
                    <a:pt x="194982" y="405201"/>
                    <a:pt x="168391" y="240352"/>
                    <a:pt x="198120" y="403860"/>
                  </a:cubicBezTo>
                  <a:cubicBezTo>
                    <a:pt x="200660" y="439420"/>
                    <a:pt x="202360" y="475050"/>
                    <a:pt x="205740" y="510540"/>
                  </a:cubicBezTo>
                  <a:cubicBezTo>
                    <a:pt x="207443" y="528420"/>
                    <a:pt x="213360" y="545919"/>
                    <a:pt x="213360" y="563880"/>
                  </a:cubicBezTo>
                  <a:cubicBezTo>
                    <a:pt x="213360" y="837976"/>
                    <a:pt x="235621" y="763796"/>
                    <a:pt x="198120" y="876300"/>
                  </a:cubicBezTo>
                  <a:cubicBezTo>
                    <a:pt x="195580" y="894080"/>
                    <a:pt x="194856" y="912216"/>
                    <a:pt x="190500" y="929640"/>
                  </a:cubicBezTo>
                  <a:cubicBezTo>
                    <a:pt x="184656" y="953017"/>
                    <a:pt x="173484" y="974843"/>
                    <a:pt x="167640" y="998220"/>
                  </a:cubicBezTo>
                  <a:cubicBezTo>
                    <a:pt x="165100" y="1008380"/>
                    <a:pt x="162897" y="1018630"/>
                    <a:pt x="160020" y="1028700"/>
                  </a:cubicBezTo>
                  <a:cubicBezTo>
                    <a:pt x="157813" y="1036423"/>
                    <a:pt x="154142" y="1043719"/>
                    <a:pt x="152400" y="1051560"/>
                  </a:cubicBezTo>
                  <a:cubicBezTo>
                    <a:pt x="149048" y="1066642"/>
                    <a:pt x="148017" y="1082173"/>
                    <a:pt x="144780" y="1097280"/>
                  </a:cubicBezTo>
                  <a:cubicBezTo>
                    <a:pt x="131933" y="1157235"/>
                    <a:pt x="133590" y="1148115"/>
                    <a:pt x="114300" y="1196340"/>
                  </a:cubicBezTo>
                  <a:cubicBezTo>
                    <a:pt x="113098" y="1204751"/>
                    <a:pt x="102232" y="1283770"/>
                    <a:pt x="99060" y="1295400"/>
                  </a:cubicBezTo>
                  <a:cubicBezTo>
                    <a:pt x="95461" y="1308596"/>
                    <a:pt x="87843" y="1320427"/>
                    <a:pt x="83820" y="1333500"/>
                  </a:cubicBezTo>
                  <a:cubicBezTo>
                    <a:pt x="72497" y="1370298"/>
                    <a:pt x="50852" y="1477190"/>
                    <a:pt x="45720" y="1501140"/>
                  </a:cubicBezTo>
                  <a:cubicBezTo>
                    <a:pt x="43180" y="1534160"/>
                    <a:pt x="42784" y="1567415"/>
                    <a:pt x="38100" y="1600200"/>
                  </a:cubicBezTo>
                  <a:cubicBezTo>
                    <a:pt x="35138" y="1620935"/>
                    <a:pt x="26968" y="1640621"/>
                    <a:pt x="22860" y="1661160"/>
                  </a:cubicBezTo>
                  <a:cubicBezTo>
                    <a:pt x="5487" y="1748024"/>
                    <a:pt x="7320" y="1756198"/>
                    <a:pt x="0" y="1844040"/>
                  </a:cubicBezTo>
                  <a:cubicBezTo>
                    <a:pt x="2540" y="1945640"/>
                    <a:pt x="3389" y="2047296"/>
                    <a:pt x="7620" y="2148840"/>
                  </a:cubicBezTo>
                  <a:cubicBezTo>
                    <a:pt x="11931" y="2252302"/>
                    <a:pt x="10453" y="2176828"/>
                    <a:pt x="22860" y="2232660"/>
                  </a:cubicBezTo>
                  <a:cubicBezTo>
                    <a:pt x="26212" y="2247742"/>
                    <a:pt x="27716" y="2263179"/>
                    <a:pt x="30480" y="2278380"/>
                  </a:cubicBezTo>
                  <a:cubicBezTo>
                    <a:pt x="34408" y="2299986"/>
                    <a:pt x="39605" y="2325556"/>
                    <a:pt x="45720" y="2346960"/>
                  </a:cubicBezTo>
                  <a:cubicBezTo>
                    <a:pt x="47927" y="2354683"/>
                    <a:pt x="51133" y="2362097"/>
                    <a:pt x="53340" y="2369820"/>
                  </a:cubicBezTo>
                  <a:cubicBezTo>
                    <a:pt x="56217" y="2379890"/>
                    <a:pt x="57951" y="2390269"/>
                    <a:pt x="60960" y="2400300"/>
                  </a:cubicBezTo>
                  <a:cubicBezTo>
                    <a:pt x="65576" y="2415687"/>
                    <a:pt x="71120" y="2430780"/>
                    <a:pt x="76200" y="2446020"/>
                  </a:cubicBezTo>
                  <a:lnTo>
                    <a:pt x="83820" y="2468880"/>
                  </a:lnTo>
                  <a:cubicBezTo>
                    <a:pt x="86360" y="2573020"/>
                    <a:pt x="86710" y="2677236"/>
                    <a:pt x="91440" y="2781300"/>
                  </a:cubicBezTo>
                  <a:cubicBezTo>
                    <a:pt x="92404" y="2802498"/>
                    <a:pt x="106369" y="2818159"/>
                    <a:pt x="129540" y="2819400"/>
                  </a:cubicBezTo>
                  <a:cubicBezTo>
                    <a:pt x="261455" y="2826467"/>
                    <a:pt x="393700" y="2824480"/>
                    <a:pt x="525780" y="2827020"/>
                  </a:cubicBezTo>
                  <a:cubicBezTo>
                    <a:pt x="535940" y="2829560"/>
                    <a:pt x="545956" y="2832767"/>
                    <a:pt x="556260" y="2834640"/>
                  </a:cubicBezTo>
                  <a:cubicBezTo>
                    <a:pt x="593034" y="2841326"/>
                    <a:pt x="642123" y="2845638"/>
                    <a:pt x="678180" y="2849880"/>
                  </a:cubicBezTo>
                  <a:cubicBezTo>
                    <a:pt x="791398" y="2863200"/>
                    <a:pt x="685291" y="2852605"/>
                    <a:pt x="822960" y="2865120"/>
                  </a:cubicBezTo>
                  <a:cubicBezTo>
                    <a:pt x="873760" y="2862580"/>
                    <a:pt x="924497" y="2857500"/>
                    <a:pt x="975360" y="2857500"/>
                  </a:cubicBezTo>
                  <a:cubicBezTo>
                    <a:pt x="1339142" y="2857500"/>
                    <a:pt x="1270199" y="2852694"/>
                    <a:pt x="1470660" y="2872740"/>
                  </a:cubicBezTo>
                  <a:cubicBezTo>
                    <a:pt x="1570051" y="2897588"/>
                    <a:pt x="1508916" y="2885281"/>
                    <a:pt x="1722120" y="2872740"/>
                  </a:cubicBezTo>
                  <a:cubicBezTo>
                    <a:pt x="1735049" y="2871979"/>
                    <a:pt x="1747933" y="2869216"/>
                    <a:pt x="1760220" y="2865120"/>
                  </a:cubicBezTo>
                  <a:cubicBezTo>
                    <a:pt x="1914883" y="2813566"/>
                    <a:pt x="1783565" y="2847854"/>
                    <a:pt x="1866900" y="2827020"/>
                  </a:cubicBezTo>
                  <a:cubicBezTo>
                    <a:pt x="1918635" y="2792530"/>
                    <a:pt x="1853868" y="2832812"/>
                    <a:pt x="1935480" y="2796540"/>
                  </a:cubicBezTo>
                  <a:cubicBezTo>
                    <a:pt x="2003138" y="2766470"/>
                    <a:pt x="1908191" y="2793837"/>
                    <a:pt x="1988820" y="2773680"/>
                  </a:cubicBezTo>
                  <a:cubicBezTo>
                    <a:pt x="1993900" y="2766060"/>
                    <a:pt x="2001839" y="2759705"/>
                    <a:pt x="2004060" y="2750820"/>
                  </a:cubicBezTo>
                  <a:cubicBezTo>
                    <a:pt x="2004200" y="2750259"/>
                    <a:pt x="2015817" y="2637957"/>
                    <a:pt x="2019300" y="2628900"/>
                  </a:cubicBezTo>
                  <a:cubicBezTo>
                    <a:pt x="2025875" y="2611805"/>
                    <a:pt x="2043988" y="2600556"/>
                    <a:pt x="2049780" y="2583180"/>
                  </a:cubicBezTo>
                  <a:lnTo>
                    <a:pt x="2057400" y="2560320"/>
                  </a:lnTo>
                  <a:cubicBezTo>
                    <a:pt x="2054860" y="2547620"/>
                    <a:pt x="2056206" y="2533465"/>
                    <a:pt x="2049780" y="2522220"/>
                  </a:cubicBezTo>
                  <a:cubicBezTo>
                    <a:pt x="2045236" y="2514269"/>
                    <a:pt x="2033873" y="2512940"/>
                    <a:pt x="2026920" y="2506980"/>
                  </a:cubicBezTo>
                  <a:cubicBezTo>
                    <a:pt x="2016011" y="2497629"/>
                    <a:pt x="2007782" y="2485321"/>
                    <a:pt x="1996440" y="2476500"/>
                  </a:cubicBezTo>
                  <a:cubicBezTo>
                    <a:pt x="1955793" y="2444886"/>
                    <a:pt x="1970036" y="2460830"/>
                    <a:pt x="1935480" y="2446020"/>
                  </a:cubicBezTo>
                  <a:cubicBezTo>
                    <a:pt x="1891335" y="2427101"/>
                    <a:pt x="1914781" y="2429415"/>
                    <a:pt x="1859280" y="2415540"/>
                  </a:cubicBezTo>
                  <a:cubicBezTo>
                    <a:pt x="1834150" y="2409258"/>
                    <a:pt x="1808210" y="2406582"/>
                    <a:pt x="1783080" y="2400300"/>
                  </a:cubicBezTo>
                  <a:lnTo>
                    <a:pt x="1722120" y="2385060"/>
                  </a:lnTo>
                  <a:cubicBezTo>
                    <a:pt x="1709500" y="2382148"/>
                    <a:pt x="1696585" y="2380581"/>
                    <a:pt x="1684020" y="2377440"/>
                  </a:cubicBezTo>
                  <a:cubicBezTo>
                    <a:pt x="1664407" y="2372537"/>
                    <a:pt x="1616527" y="2351709"/>
                    <a:pt x="1607820" y="2346960"/>
                  </a:cubicBezTo>
                  <a:cubicBezTo>
                    <a:pt x="1596671" y="2340879"/>
                    <a:pt x="1588367" y="2330401"/>
                    <a:pt x="1577340" y="2324100"/>
                  </a:cubicBezTo>
                  <a:cubicBezTo>
                    <a:pt x="1570366" y="2320115"/>
                    <a:pt x="1562001" y="2319300"/>
                    <a:pt x="1554480" y="2316480"/>
                  </a:cubicBezTo>
                  <a:cubicBezTo>
                    <a:pt x="1541673" y="2311677"/>
                    <a:pt x="1529080" y="2306320"/>
                    <a:pt x="1516380" y="2301240"/>
                  </a:cubicBezTo>
                  <a:cubicBezTo>
                    <a:pt x="1503680" y="2288540"/>
                    <a:pt x="1491853" y="2274903"/>
                    <a:pt x="1478280" y="2263140"/>
                  </a:cubicBezTo>
                  <a:cubicBezTo>
                    <a:pt x="1438889" y="2229001"/>
                    <a:pt x="1389540" y="2198488"/>
                    <a:pt x="1356360" y="2156460"/>
                  </a:cubicBezTo>
                  <a:cubicBezTo>
                    <a:pt x="1331475" y="2124938"/>
                    <a:pt x="1311877" y="2089529"/>
                    <a:pt x="1287780" y="2057400"/>
                  </a:cubicBezTo>
                  <a:cubicBezTo>
                    <a:pt x="1280160" y="2047240"/>
                    <a:pt x="1271454" y="2037810"/>
                    <a:pt x="1264920" y="2026920"/>
                  </a:cubicBezTo>
                  <a:cubicBezTo>
                    <a:pt x="1224620" y="1959753"/>
                    <a:pt x="1257478" y="2004416"/>
                    <a:pt x="1226820" y="1943100"/>
                  </a:cubicBezTo>
                  <a:cubicBezTo>
                    <a:pt x="1173229" y="1835919"/>
                    <a:pt x="1237769" y="1977111"/>
                    <a:pt x="1173480" y="1866900"/>
                  </a:cubicBezTo>
                  <a:cubicBezTo>
                    <a:pt x="1122884" y="1780164"/>
                    <a:pt x="1177385" y="1840325"/>
                    <a:pt x="1127760" y="1790700"/>
                  </a:cubicBezTo>
                  <a:cubicBezTo>
                    <a:pt x="1120140" y="1772920"/>
                    <a:pt x="1112905" y="1754970"/>
                    <a:pt x="1104900" y="1737360"/>
                  </a:cubicBezTo>
                  <a:cubicBezTo>
                    <a:pt x="1083122" y="1689448"/>
                    <a:pt x="1094386" y="1723685"/>
                    <a:pt x="1074420" y="1668780"/>
                  </a:cubicBezTo>
                  <a:cubicBezTo>
                    <a:pt x="1068930" y="1653683"/>
                    <a:pt x="1067445" y="1636835"/>
                    <a:pt x="1059180" y="1623060"/>
                  </a:cubicBezTo>
                  <a:cubicBezTo>
                    <a:pt x="1051560" y="1610360"/>
                    <a:pt x="1042449" y="1598443"/>
                    <a:pt x="1036320" y="1584960"/>
                  </a:cubicBezTo>
                  <a:cubicBezTo>
                    <a:pt x="994382" y="1492697"/>
                    <a:pt x="1048650" y="1579362"/>
                    <a:pt x="998220" y="1508760"/>
                  </a:cubicBezTo>
                  <a:cubicBezTo>
                    <a:pt x="992897" y="1501308"/>
                    <a:pt x="989933" y="1491860"/>
                    <a:pt x="982980" y="1485900"/>
                  </a:cubicBezTo>
                  <a:cubicBezTo>
                    <a:pt x="971735" y="1476261"/>
                    <a:pt x="956728" y="1471926"/>
                    <a:pt x="944880" y="1463040"/>
                  </a:cubicBezTo>
                  <a:cubicBezTo>
                    <a:pt x="936259" y="1456574"/>
                    <a:pt x="930789" y="1446444"/>
                    <a:pt x="922020" y="1440180"/>
                  </a:cubicBezTo>
                  <a:cubicBezTo>
                    <a:pt x="912777" y="1433578"/>
                    <a:pt x="901403" y="1430576"/>
                    <a:pt x="891540" y="1424940"/>
                  </a:cubicBezTo>
                  <a:cubicBezTo>
                    <a:pt x="866744" y="1410771"/>
                    <a:pt x="805832" y="1361137"/>
                    <a:pt x="800100" y="1356360"/>
                  </a:cubicBezTo>
                  <a:cubicBezTo>
                    <a:pt x="784860" y="1343660"/>
                    <a:pt x="768408" y="1332288"/>
                    <a:pt x="754380" y="1318260"/>
                  </a:cubicBezTo>
                  <a:cubicBezTo>
                    <a:pt x="684153" y="1248033"/>
                    <a:pt x="743377" y="1300090"/>
                    <a:pt x="693420" y="1226820"/>
                  </a:cubicBezTo>
                  <a:cubicBezTo>
                    <a:pt x="664802" y="1184848"/>
                    <a:pt x="632115" y="1145797"/>
                    <a:pt x="601980" y="1104900"/>
                  </a:cubicBezTo>
                  <a:cubicBezTo>
                    <a:pt x="596547" y="1097527"/>
                    <a:pt x="589636" y="1090728"/>
                    <a:pt x="586740" y="1082040"/>
                  </a:cubicBezTo>
                  <a:cubicBezTo>
                    <a:pt x="572199" y="1038416"/>
                    <a:pt x="587420" y="1080488"/>
                    <a:pt x="563880" y="1028700"/>
                  </a:cubicBezTo>
                  <a:cubicBezTo>
                    <a:pt x="555875" y="1011090"/>
                    <a:pt x="550123" y="992428"/>
                    <a:pt x="541020" y="975360"/>
                  </a:cubicBezTo>
                  <a:cubicBezTo>
                    <a:pt x="483011" y="866594"/>
                    <a:pt x="518136" y="960049"/>
                    <a:pt x="487680" y="868680"/>
                  </a:cubicBezTo>
                  <a:cubicBezTo>
                    <a:pt x="485140" y="843280"/>
                    <a:pt x="483043" y="817832"/>
                    <a:pt x="480060" y="792480"/>
                  </a:cubicBezTo>
                  <a:cubicBezTo>
                    <a:pt x="477961" y="774643"/>
                    <a:pt x="472440" y="757101"/>
                    <a:pt x="472440" y="739140"/>
                  </a:cubicBezTo>
                  <a:cubicBezTo>
                    <a:pt x="472440" y="548694"/>
                    <a:pt x="472441" y="563874"/>
                    <a:pt x="487680" y="441960"/>
                  </a:cubicBezTo>
                  <a:cubicBezTo>
                    <a:pt x="490220" y="358140"/>
                    <a:pt x="491005" y="274248"/>
                    <a:pt x="495300" y="190500"/>
                  </a:cubicBezTo>
                  <a:cubicBezTo>
                    <a:pt x="497674" y="144208"/>
                    <a:pt x="522220" y="110954"/>
                    <a:pt x="495300" y="60960"/>
                  </a:cubicBezTo>
                  <a:cubicBezTo>
                    <a:pt x="487684" y="46816"/>
                    <a:pt x="464820" y="50800"/>
                    <a:pt x="449580" y="45720"/>
                  </a:cubicBezTo>
                  <a:cubicBezTo>
                    <a:pt x="441960" y="43180"/>
                    <a:pt x="434596" y="39675"/>
                    <a:pt x="426720" y="38100"/>
                  </a:cubicBezTo>
                  <a:cubicBezTo>
                    <a:pt x="378351" y="28426"/>
                    <a:pt x="401185" y="33621"/>
                    <a:pt x="358140" y="22860"/>
                  </a:cubicBezTo>
                  <a:cubicBezTo>
                    <a:pt x="327660" y="27940"/>
                    <a:pt x="297000" y="32040"/>
                    <a:pt x="266700" y="38100"/>
                  </a:cubicBezTo>
                  <a:cubicBezTo>
                    <a:pt x="258824" y="39675"/>
                    <a:pt x="250814" y="41735"/>
                    <a:pt x="243840" y="45720"/>
                  </a:cubicBezTo>
                  <a:cubicBezTo>
                    <a:pt x="232813" y="52021"/>
                    <a:pt x="223764" y="61297"/>
                    <a:pt x="213360" y="68580"/>
                  </a:cubicBezTo>
                  <a:cubicBezTo>
                    <a:pt x="198355" y="79084"/>
                    <a:pt x="167640" y="99060"/>
                    <a:pt x="167640" y="99060"/>
                  </a:cubicBezTo>
                  <a:lnTo>
                    <a:pt x="152400" y="121920"/>
                  </a:lnTo>
                  <a:lnTo>
                    <a:pt x="228600" y="312420"/>
                  </a:lnTo>
                </a:path>
              </a:pathLst>
            </a:custGeom>
            <a:solidFill>
              <a:schemeClr val="bg1"/>
            </a:solidFill>
            <a:ln w="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330824" cy="3456385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Čime je uvjetovana poljoprivredna proizvodnja u Primorskoj Hrvatskoj?</a:t>
            </a:r>
          </a:p>
          <a:p>
            <a:r>
              <a:rPr lang="hr-HR" dirty="0" smtClean="0"/>
              <a:t>Koje vrste tla i u kojim prostorima su pogodne za poljoprivredu u Primorskoj Hrvatskoj?</a:t>
            </a:r>
          </a:p>
          <a:p>
            <a:r>
              <a:rPr lang="hr-HR" dirty="0" smtClean="0"/>
              <a:t>Koje poljoprivredne kulture su karakteristične za Primorsku Hrvatsku?</a:t>
            </a:r>
          </a:p>
          <a:p>
            <a:endParaRPr lang="hr-HR" dirty="0"/>
          </a:p>
        </p:txBody>
      </p:sp>
      <p:pic>
        <p:nvPicPr>
          <p:cNvPr id="4" name="Picture 24" descr="Kdoline"/>
          <p:cNvPicPr>
            <a:picLocks noChangeAspect="1" noChangeArrowheads="1"/>
          </p:cNvPicPr>
          <p:nvPr/>
        </p:nvPicPr>
        <p:blipFill rotWithShape="1">
          <a:blip r:embed="rId4" cstate="print"/>
          <a:srcRect l="7049" r="1319" b="1098"/>
          <a:stretch/>
        </p:blipFill>
        <p:spPr bwMode="auto">
          <a:xfrm>
            <a:off x="6732240" y="761648"/>
            <a:ext cx="2434188" cy="173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/>
          <a:srcRect l="68174" t="23268" r="711" b="24276"/>
          <a:stretch/>
        </p:blipFill>
        <p:spPr>
          <a:xfrm>
            <a:off x="4522908" y="3427325"/>
            <a:ext cx="2087730" cy="1325520"/>
          </a:xfrm>
          <a:prstGeom prst="rect">
            <a:avLst/>
          </a:prstGeom>
        </p:spPr>
      </p:pic>
      <p:pic>
        <p:nvPicPr>
          <p:cNvPr id="9" name="Picture 2" descr="C:\Users\Svjetlana\Documents\školska knjiga\ppt predlosci i slike\smanjene\094_sh11486438.jpg"/>
          <p:cNvPicPr>
            <a:picLocks noChangeAspect="1" noChangeArrowheads="1"/>
          </p:cNvPicPr>
          <p:nvPr/>
        </p:nvPicPr>
        <p:blipFill rotWithShape="1">
          <a:blip r:embed="rId6" cstate="print"/>
          <a:srcRect l="13217" t="14273"/>
          <a:stretch/>
        </p:blipFill>
        <p:spPr bwMode="auto">
          <a:xfrm>
            <a:off x="6784740" y="3818604"/>
            <a:ext cx="1824323" cy="1201418"/>
          </a:xfrm>
          <a:prstGeom prst="rect">
            <a:avLst/>
          </a:prstGeom>
          <a:noFill/>
        </p:spPr>
      </p:pic>
      <p:pic>
        <p:nvPicPr>
          <p:cNvPr id="10" name="Picture 10" descr="http://www.giardinihanbury.com/hanbury4/images/zoom/LXOPQA/viewsize/Agrumi.gif"/>
          <p:cNvPicPr>
            <a:picLocks noChangeAspect="1" noChangeArrowheads="1"/>
          </p:cNvPicPr>
          <p:nvPr/>
        </p:nvPicPr>
        <p:blipFill>
          <a:blip r:embed="rId7" cstate="print"/>
          <a:srcRect l="9999" t="15000" r="13750" b="4999"/>
          <a:stretch>
            <a:fillRect/>
          </a:stretch>
        </p:blipFill>
        <p:spPr bwMode="auto">
          <a:xfrm>
            <a:off x="4554868" y="2163412"/>
            <a:ext cx="1490742" cy="1173043"/>
          </a:xfrm>
          <a:prstGeom prst="rect">
            <a:avLst/>
          </a:prstGeom>
          <a:noFill/>
        </p:spPr>
      </p:pic>
      <p:pic>
        <p:nvPicPr>
          <p:cNvPr id="11" name="Picture 6" descr="http://vijestigorila.jutarnji.hr/var/mojportal/storage/images/moj_portal/zabava_i_lifestyle/lifestyle/bilje/ruzmarin_uzgoj/1063564-1-cro-HR/ruzmarin_uzgoj_tabfu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36014" y="2232374"/>
            <a:ext cx="1374620" cy="915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76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682752" cy="345638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Koje vrste ribe su najznačajnije u morskom ribarstvu?</a:t>
            </a:r>
          </a:p>
          <a:p>
            <a:r>
              <a:rPr lang="hr-HR" dirty="0" smtClean="0"/>
              <a:t>Što je marikultura?</a:t>
            </a:r>
          </a:p>
          <a:p>
            <a:r>
              <a:rPr lang="hr-HR" dirty="0" smtClean="0"/>
              <a:t>Koji prostori u Hrvatskoj su pogodni za marikulturu?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/>
          <a:srcRect r="20132"/>
          <a:stretch/>
        </p:blipFill>
        <p:spPr>
          <a:xfrm>
            <a:off x="4279005" y="915566"/>
            <a:ext cx="4556774" cy="37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05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7902" t="23944" r="7902" b="23944"/>
          <a:stretch/>
        </p:blipFill>
        <p:spPr>
          <a:xfrm>
            <a:off x="-36512" y="-20539"/>
            <a:ext cx="9217024" cy="51845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7" y="-1100658"/>
            <a:ext cx="4002073" cy="4032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Pravokutnik 5"/>
          <p:cNvSpPr/>
          <p:nvPr/>
        </p:nvSpPr>
        <p:spPr>
          <a:xfrm>
            <a:off x="107504" y="154088"/>
            <a:ext cx="26561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 smtClean="0"/>
              <a:t>Kamo pripada </a:t>
            </a:r>
          </a:p>
          <a:p>
            <a:r>
              <a:rPr lang="hr-HR" sz="3200" b="1" dirty="0" smtClean="0"/>
              <a:t>pčelarstvo?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xmlns="" val="15828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5820" y="1445568"/>
            <a:ext cx="4249450" cy="3579863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Koji dio Hrvatske ima najviši udio površine pod šumama?</a:t>
            </a:r>
          </a:p>
          <a:p>
            <a:r>
              <a:rPr lang="hr-HR" dirty="0" smtClean="0"/>
              <a:t>Koje vrste drveta su najznačajnije u šumarstvu i drvnoj industriji?</a:t>
            </a:r>
          </a:p>
          <a:p>
            <a:r>
              <a:rPr lang="hr-HR" dirty="0" smtClean="0"/>
              <a:t>Koja vrsta drveta je najznačajnija u Panonskoj Hrvatskoj?</a:t>
            </a:r>
          </a:p>
          <a:p>
            <a:r>
              <a:rPr lang="hr-HR" dirty="0" smtClean="0"/>
              <a:t>Koji lokalitet u Panonskoj Hrvatskoj je najvažniji za hrast lužnjak?</a:t>
            </a:r>
          </a:p>
          <a:p>
            <a:r>
              <a:rPr lang="hr-HR" dirty="0" smtClean="0"/>
              <a:t>Navedite neke uloge lovstva.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0EFED"/>
              </a:clrFrom>
              <a:clrTo>
                <a:srgbClr val="F0EFED">
                  <a:alpha val="0"/>
                </a:srgbClr>
              </a:clrTo>
            </a:clrChange>
          </a:blip>
          <a:srcRect l="-7521" t="5836" r="7521" b="-5836"/>
          <a:stretch/>
        </p:blipFill>
        <p:spPr bwMode="auto">
          <a:xfrm>
            <a:off x="5220072" y="3079129"/>
            <a:ext cx="3772173" cy="221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6122" y="903533"/>
            <a:ext cx="1931843" cy="210021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/>
          <a:srcRect l="37469" t="24116" r="32488" b="24403"/>
          <a:stretch/>
        </p:blipFill>
        <p:spPr>
          <a:xfrm>
            <a:off x="6588224" y="1203598"/>
            <a:ext cx="2339752" cy="1509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581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Panonska Hrvatska</a:t>
            </a:r>
            <a:endParaRPr lang="hr-HR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5401" y="1419622"/>
            <a:ext cx="3533688" cy="3343563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4285035" y="3075637"/>
            <a:ext cx="1162472" cy="288032"/>
          </a:xfrm>
          <a:prstGeom prst="rect">
            <a:avLst/>
          </a:prstGeom>
          <a:noFill/>
          <a:ln w="28575" cmpd="sng">
            <a:solidFill>
              <a:srgbClr val="D99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Picture 2" descr="Karta rijeke prazn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3" t="1543" r="982" b="59682"/>
          <a:stretch/>
        </p:blipFill>
        <p:spPr bwMode="auto">
          <a:xfrm>
            <a:off x="5508104" y="915669"/>
            <a:ext cx="3560286" cy="18721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522" y="2941798"/>
            <a:ext cx="3616216" cy="207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zervirano mjesto sadržaja 2"/>
          <p:cNvSpPr>
            <a:spLocks noGrp="1"/>
          </p:cNvSpPr>
          <p:nvPr>
            <p:ph idx="1"/>
          </p:nvPr>
        </p:nvSpPr>
        <p:spPr>
          <a:xfrm>
            <a:off x="251520" y="1512037"/>
            <a:ext cx="1872208" cy="3507985"/>
          </a:xfrm>
        </p:spPr>
        <p:txBody>
          <a:bodyPr>
            <a:normAutofit lnSpcReduction="10000"/>
          </a:bodyPr>
          <a:lstStyle/>
          <a:p>
            <a:r>
              <a:rPr lang="hr-HR" sz="1900" dirty="0" smtClean="0"/>
              <a:t>Umjereno topla vlažna klima s toplim ljetom</a:t>
            </a:r>
          </a:p>
          <a:p>
            <a:r>
              <a:rPr lang="hr-HR" sz="1900" dirty="0" smtClean="0"/>
              <a:t>Obilje tekućica</a:t>
            </a:r>
          </a:p>
          <a:p>
            <a:r>
              <a:rPr lang="hr-HR" sz="1900" dirty="0" smtClean="0"/>
              <a:t>Nizinski oblici reljefa – 70%, pobrđe i gorja 30%</a:t>
            </a:r>
          </a:p>
          <a:p>
            <a:pPr marL="0" indent="0">
              <a:buNone/>
            </a:pPr>
            <a:r>
              <a:rPr lang="hr-HR" sz="1900" dirty="0" smtClean="0">
                <a:sym typeface="Wingdings" panose="05000000000000000000" pitchFamily="2" charset="2"/>
              </a:rPr>
              <a:t> </a:t>
            </a:r>
            <a:r>
              <a:rPr lang="hr-HR" sz="1900" b="1" dirty="0" smtClean="0">
                <a:sym typeface="Wingdings" panose="05000000000000000000" pitchFamily="2" charset="2"/>
              </a:rPr>
              <a:t>Nekoliko tipova tla</a:t>
            </a:r>
            <a:endParaRPr lang="hr-HR" sz="1900" b="1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22" name="Pravokutnik 21"/>
          <p:cNvSpPr/>
          <p:nvPr/>
        </p:nvSpPr>
        <p:spPr>
          <a:xfrm>
            <a:off x="2056417" y="1519614"/>
            <a:ext cx="1162472" cy="288032"/>
          </a:xfrm>
          <a:prstGeom prst="rect">
            <a:avLst/>
          </a:prstGeom>
          <a:noFill/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 smtClean="0">
                <a:solidFill>
                  <a:schemeClr val="tx1"/>
                </a:solidFill>
              </a:rPr>
              <a:t>Klima?</a:t>
            </a:r>
            <a:endParaRPr lang="hr-HR" i="1" dirty="0">
              <a:solidFill>
                <a:schemeClr val="tx1"/>
              </a:solidFill>
            </a:endParaRPr>
          </a:p>
        </p:txBody>
      </p:sp>
      <p:sp>
        <p:nvSpPr>
          <p:cNvPr id="23" name="Pravokutnik 22"/>
          <p:cNvSpPr/>
          <p:nvPr/>
        </p:nvSpPr>
        <p:spPr>
          <a:xfrm>
            <a:off x="7587062" y="984151"/>
            <a:ext cx="1162472" cy="288032"/>
          </a:xfrm>
          <a:prstGeom prst="rect">
            <a:avLst/>
          </a:prstGeom>
          <a:noFill/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 smtClean="0">
                <a:solidFill>
                  <a:schemeClr val="tx1"/>
                </a:solidFill>
              </a:rPr>
              <a:t>Vode?</a:t>
            </a:r>
            <a:endParaRPr lang="hr-HR" i="1" dirty="0">
              <a:solidFill>
                <a:schemeClr val="tx1"/>
              </a:solidFill>
            </a:endParaRPr>
          </a:p>
        </p:txBody>
      </p:sp>
      <p:sp>
        <p:nvSpPr>
          <p:cNvPr id="24" name="Pravokutnik 23"/>
          <p:cNvSpPr/>
          <p:nvPr/>
        </p:nvSpPr>
        <p:spPr>
          <a:xfrm>
            <a:off x="7993439" y="3075637"/>
            <a:ext cx="1162472" cy="288032"/>
          </a:xfrm>
          <a:prstGeom prst="rect">
            <a:avLst/>
          </a:prstGeom>
          <a:noFill/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 smtClean="0">
                <a:solidFill>
                  <a:schemeClr val="tx1"/>
                </a:solidFill>
              </a:rPr>
              <a:t>Reljef?</a:t>
            </a:r>
            <a:endParaRPr lang="hr-H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8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uiExpand="1" build="p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Panonska Hrvatska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516216" y="915566"/>
            <a:ext cx="2520280" cy="4104456"/>
          </a:xfrm>
        </p:spPr>
        <p:txBody>
          <a:bodyPr>
            <a:normAutofit fontScale="85000" lnSpcReduction="10000"/>
          </a:bodyPr>
          <a:lstStyle/>
          <a:p>
            <a:r>
              <a:rPr lang="hr-HR" b="1" dirty="0" smtClean="0"/>
              <a:t>Aluvijalna tla </a:t>
            </a:r>
            <a:r>
              <a:rPr lang="hr-HR" dirty="0" smtClean="0"/>
              <a:t>– </a:t>
            </a:r>
            <a:r>
              <a:rPr lang="hr-HR" b="1" dirty="0" smtClean="0"/>
              <a:t>plodno</a:t>
            </a:r>
            <a:r>
              <a:rPr lang="hr-HR" dirty="0" smtClean="0"/>
              <a:t> tlo uz riječne tokove</a:t>
            </a:r>
          </a:p>
          <a:p>
            <a:r>
              <a:rPr lang="hr-HR" b="1" dirty="0" smtClean="0"/>
              <a:t>Ritska crnica </a:t>
            </a:r>
            <a:r>
              <a:rPr lang="hr-HR" dirty="0" smtClean="0"/>
              <a:t>– vlažno tlo na </a:t>
            </a:r>
            <a:r>
              <a:rPr lang="hr-HR" b="1" dirty="0" smtClean="0"/>
              <a:t>poplavnim</a:t>
            </a:r>
            <a:r>
              <a:rPr lang="hr-HR" dirty="0" smtClean="0"/>
              <a:t> ravnicama bogato humusom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98149"/>
            <a:ext cx="6948264" cy="38556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DBE7F5"/>
              </a:clrFrom>
              <a:clrTo>
                <a:srgbClr val="DBE7F5">
                  <a:alpha val="0"/>
                </a:srgbClr>
              </a:clrTo>
            </a:clrChange>
          </a:blip>
          <a:srcRect b="-1827"/>
          <a:stretch/>
        </p:blipFill>
        <p:spPr>
          <a:xfrm>
            <a:off x="4177151" y="1298149"/>
            <a:ext cx="1979025" cy="1489625"/>
          </a:xfrm>
          <a:prstGeom prst="rect">
            <a:avLst/>
          </a:prstGeom>
        </p:spPr>
      </p:pic>
      <p:sp>
        <p:nvSpPr>
          <p:cNvPr id="10" name="Prostoručno 9"/>
          <p:cNvSpPr/>
          <p:nvPr/>
        </p:nvSpPr>
        <p:spPr>
          <a:xfrm>
            <a:off x="4709160" y="4442460"/>
            <a:ext cx="1539240" cy="617220"/>
          </a:xfrm>
          <a:custGeom>
            <a:avLst/>
            <a:gdLst>
              <a:gd name="connsiteX0" fmla="*/ 0 w 1539240"/>
              <a:gd name="connsiteY0" fmla="*/ 99060 h 617220"/>
              <a:gd name="connsiteX1" fmla="*/ 83820 w 1539240"/>
              <a:gd name="connsiteY1" fmla="*/ 144780 h 617220"/>
              <a:gd name="connsiteX2" fmla="*/ 220980 w 1539240"/>
              <a:gd name="connsiteY2" fmla="*/ 144780 h 617220"/>
              <a:gd name="connsiteX3" fmla="*/ 243840 w 1539240"/>
              <a:gd name="connsiteY3" fmla="*/ 38100 h 617220"/>
              <a:gd name="connsiteX4" fmla="*/ 243840 w 1539240"/>
              <a:gd name="connsiteY4" fmla="*/ 38100 h 617220"/>
              <a:gd name="connsiteX5" fmla="*/ 358140 w 1539240"/>
              <a:gd name="connsiteY5" fmla="*/ 99060 h 617220"/>
              <a:gd name="connsiteX6" fmla="*/ 464820 w 1539240"/>
              <a:gd name="connsiteY6" fmla="*/ 121920 h 617220"/>
              <a:gd name="connsiteX7" fmla="*/ 601980 w 1539240"/>
              <a:gd name="connsiteY7" fmla="*/ 167640 h 617220"/>
              <a:gd name="connsiteX8" fmla="*/ 701040 w 1539240"/>
              <a:gd name="connsiteY8" fmla="*/ 243840 h 617220"/>
              <a:gd name="connsiteX9" fmla="*/ 731520 w 1539240"/>
              <a:gd name="connsiteY9" fmla="*/ 259080 h 617220"/>
              <a:gd name="connsiteX10" fmla="*/ 777240 w 1539240"/>
              <a:gd name="connsiteY10" fmla="*/ 198120 h 617220"/>
              <a:gd name="connsiteX11" fmla="*/ 845820 w 1539240"/>
              <a:gd name="connsiteY11" fmla="*/ 228600 h 617220"/>
              <a:gd name="connsiteX12" fmla="*/ 967740 w 1539240"/>
              <a:gd name="connsiteY12" fmla="*/ 190500 h 617220"/>
              <a:gd name="connsiteX13" fmla="*/ 1036320 w 1539240"/>
              <a:gd name="connsiteY13" fmla="*/ 281940 h 617220"/>
              <a:gd name="connsiteX14" fmla="*/ 1051560 w 1539240"/>
              <a:gd name="connsiteY14" fmla="*/ 327660 h 617220"/>
              <a:gd name="connsiteX15" fmla="*/ 1112520 w 1539240"/>
              <a:gd name="connsiteY15" fmla="*/ 327660 h 617220"/>
              <a:gd name="connsiteX16" fmla="*/ 1120140 w 1539240"/>
              <a:gd name="connsiteY16" fmla="*/ 403860 h 617220"/>
              <a:gd name="connsiteX17" fmla="*/ 1104900 w 1539240"/>
              <a:gd name="connsiteY17" fmla="*/ 464820 h 617220"/>
              <a:gd name="connsiteX18" fmla="*/ 1158240 w 1539240"/>
              <a:gd name="connsiteY18" fmla="*/ 525780 h 617220"/>
              <a:gd name="connsiteX19" fmla="*/ 1219200 w 1539240"/>
              <a:gd name="connsiteY19" fmla="*/ 586740 h 617220"/>
              <a:gd name="connsiteX20" fmla="*/ 1249680 w 1539240"/>
              <a:gd name="connsiteY20" fmla="*/ 601980 h 617220"/>
              <a:gd name="connsiteX21" fmla="*/ 1356360 w 1539240"/>
              <a:gd name="connsiteY21" fmla="*/ 617220 h 617220"/>
              <a:gd name="connsiteX22" fmla="*/ 1539240 w 1539240"/>
              <a:gd name="connsiteY22" fmla="*/ 586740 h 617220"/>
              <a:gd name="connsiteX23" fmla="*/ 1310640 w 1539240"/>
              <a:gd name="connsiteY23" fmla="*/ 556260 h 617220"/>
              <a:gd name="connsiteX24" fmla="*/ 1188720 w 1539240"/>
              <a:gd name="connsiteY24" fmla="*/ 441960 h 617220"/>
              <a:gd name="connsiteX25" fmla="*/ 1173480 w 1539240"/>
              <a:gd name="connsiteY25" fmla="*/ 327660 h 617220"/>
              <a:gd name="connsiteX26" fmla="*/ 1089660 w 1539240"/>
              <a:gd name="connsiteY26" fmla="*/ 281940 h 617220"/>
              <a:gd name="connsiteX27" fmla="*/ 1005840 w 1539240"/>
              <a:gd name="connsiteY27" fmla="*/ 137160 h 617220"/>
              <a:gd name="connsiteX28" fmla="*/ 1005840 w 1539240"/>
              <a:gd name="connsiteY28" fmla="*/ 53340 h 617220"/>
              <a:gd name="connsiteX29" fmla="*/ 876300 w 1539240"/>
              <a:gd name="connsiteY29" fmla="*/ 68580 h 617220"/>
              <a:gd name="connsiteX30" fmla="*/ 708660 w 1539240"/>
              <a:gd name="connsiteY30" fmla="*/ 137160 h 617220"/>
              <a:gd name="connsiteX31" fmla="*/ 655320 w 1539240"/>
              <a:gd name="connsiteY31" fmla="*/ 167640 h 617220"/>
              <a:gd name="connsiteX32" fmla="*/ 571500 w 1539240"/>
              <a:gd name="connsiteY32" fmla="*/ 106680 h 617220"/>
              <a:gd name="connsiteX33" fmla="*/ 434340 w 1539240"/>
              <a:gd name="connsiteY33" fmla="*/ 68580 h 617220"/>
              <a:gd name="connsiteX34" fmla="*/ 304800 w 1539240"/>
              <a:gd name="connsiteY34" fmla="*/ 0 h 617220"/>
              <a:gd name="connsiteX35" fmla="*/ 236220 w 1539240"/>
              <a:gd name="connsiteY35" fmla="*/ 7620 h 617220"/>
              <a:gd name="connsiteX36" fmla="*/ 182880 w 1539240"/>
              <a:gd name="connsiteY36" fmla="*/ 83820 h 617220"/>
              <a:gd name="connsiteX37" fmla="*/ 0 w 1539240"/>
              <a:gd name="connsiteY37" fmla="*/ 9906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9240" h="617220">
                <a:moveTo>
                  <a:pt x="0" y="99060"/>
                </a:moveTo>
                <a:lnTo>
                  <a:pt x="83820" y="144780"/>
                </a:lnTo>
                <a:lnTo>
                  <a:pt x="220980" y="144780"/>
                </a:lnTo>
                <a:lnTo>
                  <a:pt x="243840" y="38100"/>
                </a:lnTo>
                <a:lnTo>
                  <a:pt x="243840" y="38100"/>
                </a:lnTo>
                <a:lnTo>
                  <a:pt x="358140" y="99060"/>
                </a:lnTo>
                <a:lnTo>
                  <a:pt x="464820" y="121920"/>
                </a:lnTo>
                <a:lnTo>
                  <a:pt x="601980" y="167640"/>
                </a:lnTo>
                <a:lnTo>
                  <a:pt x="701040" y="243840"/>
                </a:lnTo>
                <a:lnTo>
                  <a:pt x="731520" y="259080"/>
                </a:lnTo>
                <a:lnTo>
                  <a:pt x="777240" y="198120"/>
                </a:lnTo>
                <a:lnTo>
                  <a:pt x="845820" y="228600"/>
                </a:lnTo>
                <a:lnTo>
                  <a:pt x="967740" y="190500"/>
                </a:lnTo>
                <a:lnTo>
                  <a:pt x="1036320" y="281940"/>
                </a:lnTo>
                <a:lnTo>
                  <a:pt x="1051560" y="327660"/>
                </a:lnTo>
                <a:lnTo>
                  <a:pt x="1112520" y="327660"/>
                </a:lnTo>
                <a:lnTo>
                  <a:pt x="1120140" y="403860"/>
                </a:lnTo>
                <a:lnTo>
                  <a:pt x="1104900" y="464820"/>
                </a:lnTo>
                <a:lnTo>
                  <a:pt x="1158240" y="525780"/>
                </a:lnTo>
                <a:cubicBezTo>
                  <a:pt x="1207656" y="583432"/>
                  <a:pt x="1183015" y="568647"/>
                  <a:pt x="1219200" y="586740"/>
                </a:cubicBezTo>
                <a:lnTo>
                  <a:pt x="1249680" y="601980"/>
                </a:lnTo>
                <a:lnTo>
                  <a:pt x="1356360" y="617220"/>
                </a:lnTo>
                <a:lnTo>
                  <a:pt x="1539240" y="586740"/>
                </a:lnTo>
                <a:lnTo>
                  <a:pt x="1310640" y="556260"/>
                </a:lnTo>
                <a:lnTo>
                  <a:pt x="1188720" y="441960"/>
                </a:lnTo>
                <a:lnTo>
                  <a:pt x="1173480" y="327660"/>
                </a:lnTo>
                <a:lnTo>
                  <a:pt x="1089660" y="281940"/>
                </a:lnTo>
                <a:lnTo>
                  <a:pt x="1005840" y="137160"/>
                </a:lnTo>
                <a:lnTo>
                  <a:pt x="1005840" y="53340"/>
                </a:lnTo>
                <a:lnTo>
                  <a:pt x="876300" y="68580"/>
                </a:lnTo>
                <a:lnTo>
                  <a:pt x="708660" y="137160"/>
                </a:lnTo>
                <a:lnTo>
                  <a:pt x="655320" y="167640"/>
                </a:lnTo>
                <a:lnTo>
                  <a:pt x="571500" y="106680"/>
                </a:lnTo>
                <a:lnTo>
                  <a:pt x="434340" y="68580"/>
                </a:lnTo>
                <a:lnTo>
                  <a:pt x="304800" y="0"/>
                </a:lnTo>
                <a:lnTo>
                  <a:pt x="236220" y="7620"/>
                </a:lnTo>
                <a:lnTo>
                  <a:pt x="182880" y="83820"/>
                </a:lnTo>
                <a:lnTo>
                  <a:pt x="0" y="99060"/>
                </a:lnTo>
                <a:close/>
              </a:path>
            </a:pathLst>
          </a:custGeom>
          <a:solidFill>
            <a:schemeClr val="accent1">
              <a:lumMod val="75000"/>
              <a:alpha val="44000"/>
            </a:schemeClr>
          </a:solidFill>
          <a:ln w="0" cmpd="sng"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4177151" y="1494309"/>
            <a:ext cx="250833" cy="150862"/>
          </a:xfrm>
          <a:prstGeom prst="rect">
            <a:avLst/>
          </a:prstGeom>
          <a:solidFill>
            <a:schemeClr val="accent1">
              <a:lumMod val="75000"/>
              <a:alpha val="44000"/>
            </a:schemeClr>
          </a:solidFill>
          <a:ln w="0" cmpd="sng"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ostoručno 12"/>
          <p:cNvSpPr/>
          <p:nvPr/>
        </p:nvSpPr>
        <p:spPr>
          <a:xfrm>
            <a:off x="1927860" y="1729740"/>
            <a:ext cx="4488180" cy="3208020"/>
          </a:xfrm>
          <a:custGeom>
            <a:avLst/>
            <a:gdLst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596640 w 4488180"/>
              <a:gd name="connsiteY101" fmla="*/ 1394460 h 3208020"/>
              <a:gd name="connsiteX102" fmla="*/ 3703320 w 4488180"/>
              <a:gd name="connsiteY102" fmla="*/ 1379220 h 3208020"/>
              <a:gd name="connsiteX103" fmla="*/ 3886200 w 4488180"/>
              <a:gd name="connsiteY103" fmla="*/ 128016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596640 w 4488180"/>
              <a:gd name="connsiteY101" fmla="*/ 1394460 h 3208020"/>
              <a:gd name="connsiteX102" fmla="*/ 3832860 w 4488180"/>
              <a:gd name="connsiteY102" fmla="*/ 1623060 h 3208020"/>
              <a:gd name="connsiteX103" fmla="*/ 3886200 w 4488180"/>
              <a:gd name="connsiteY103" fmla="*/ 128016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596640 w 4488180"/>
              <a:gd name="connsiteY101" fmla="*/ 1394460 h 3208020"/>
              <a:gd name="connsiteX102" fmla="*/ 3832860 w 4488180"/>
              <a:gd name="connsiteY102" fmla="*/ 1623060 h 3208020"/>
              <a:gd name="connsiteX103" fmla="*/ 3886200 w 4488180"/>
              <a:gd name="connsiteY103" fmla="*/ 128016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596640 w 4488180"/>
              <a:gd name="connsiteY101" fmla="*/ 1394460 h 3208020"/>
              <a:gd name="connsiteX102" fmla="*/ 3832860 w 4488180"/>
              <a:gd name="connsiteY102" fmla="*/ 1623060 h 3208020"/>
              <a:gd name="connsiteX103" fmla="*/ 3886200 w 4488180"/>
              <a:gd name="connsiteY103" fmla="*/ 128016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596640 w 4488180"/>
              <a:gd name="connsiteY101" fmla="*/ 1394460 h 3208020"/>
              <a:gd name="connsiteX102" fmla="*/ 3832860 w 4488180"/>
              <a:gd name="connsiteY102" fmla="*/ 1623060 h 3208020"/>
              <a:gd name="connsiteX103" fmla="*/ 3863340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596640 w 4488180"/>
              <a:gd name="connsiteY101" fmla="*/ 1394460 h 3208020"/>
              <a:gd name="connsiteX102" fmla="*/ 3832860 w 4488180"/>
              <a:gd name="connsiteY102" fmla="*/ 1623060 h 3208020"/>
              <a:gd name="connsiteX103" fmla="*/ 3887153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91890 w 4488180"/>
              <a:gd name="connsiteY101" fmla="*/ 1318260 h 3208020"/>
              <a:gd name="connsiteX102" fmla="*/ 3832860 w 4488180"/>
              <a:gd name="connsiteY102" fmla="*/ 1623060 h 3208020"/>
              <a:gd name="connsiteX103" fmla="*/ 3887153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832860 w 4488180"/>
              <a:gd name="connsiteY102" fmla="*/ 1623060 h 3208020"/>
              <a:gd name="connsiteX103" fmla="*/ 3887153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832860 w 4488180"/>
              <a:gd name="connsiteY102" fmla="*/ 1623060 h 3208020"/>
              <a:gd name="connsiteX103" fmla="*/ 3887153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785235 w 4488180"/>
              <a:gd name="connsiteY102" fmla="*/ 1627822 h 3208020"/>
              <a:gd name="connsiteX103" fmla="*/ 3887153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785235 w 4488180"/>
              <a:gd name="connsiteY102" fmla="*/ 1627822 h 3208020"/>
              <a:gd name="connsiteX103" fmla="*/ 3887153 w 4488180"/>
              <a:gd name="connsiteY103" fmla="*/ 1371600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785235 w 4488180"/>
              <a:gd name="connsiteY102" fmla="*/ 1627822 h 3208020"/>
              <a:gd name="connsiteX103" fmla="*/ 3810953 w 4488180"/>
              <a:gd name="connsiteY103" fmla="*/ 1376363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785235 w 4488180"/>
              <a:gd name="connsiteY102" fmla="*/ 1627822 h 3208020"/>
              <a:gd name="connsiteX103" fmla="*/ 3810953 w 4488180"/>
              <a:gd name="connsiteY103" fmla="*/ 1376363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63315 w 4488180"/>
              <a:gd name="connsiteY101" fmla="*/ 1423035 h 3208020"/>
              <a:gd name="connsiteX102" fmla="*/ 3799523 w 4488180"/>
              <a:gd name="connsiteY102" fmla="*/ 1680210 h 3208020"/>
              <a:gd name="connsiteX103" fmla="*/ 3810953 w 4488180"/>
              <a:gd name="connsiteY103" fmla="*/ 1376363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20452 w 4488180"/>
              <a:gd name="connsiteY101" fmla="*/ 1437323 h 3208020"/>
              <a:gd name="connsiteX102" fmla="*/ 3799523 w 4488180"/>
              <a:gd name="connsiteY102" fmla="*/ 1680210 h 3208020"/>
              <a:gd name="connsiteX103" fmla="*/ 3810953 w 4488180"/>
              <a:gd name="connsiteY103" fmla="*/ 1376363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  <a:gd name="connsiteX0" fmla="*/ 769620 w 4488180"/>
              <a:gd name="connsiteY0" fmla="*/ 2080260 h 3208020"/>
              <a:gd name="connsiteX1" fmla="*/ 640080 w 4488180"/>
              <a:gd name="connsiteY1" fmla="*/ 1965960 h 3208020"/>
              <a:gd name="connsiteX2" fmla="*/ 388620 w 4488180"/>
              <a:gd name="connsiteY2" fmla="*/ 1943100 h 3208020"/>
              <a:gd name="connsiteX3" fmla="*/ 312420 w 4488180"/>
              <a:gd name="connsiteY3" fmla="*/ 1874520 h 3208020"/>
              <a:gd name="connsiteX4" fmla="*/ 91440 w 4488180"/>
              <a:gd name="connsiteY4" fmla="*/ 1478280 h 3208020"/>
              <a:gd name="connsiteX5" fmla="*/ 99060 w 4488180"/>
              <a:gd name="connsiteY5" fmla="*/ 1363980 h 3208020"/>
              <a:gd name="connsiteX6" fmla="*/ 106680 w 4488180"/>
              <a:gd name="connsiteY6" fmla="*/ 1234440 h 3208020"/>
              <a:gd name="connsiteX7" fmla="*/ 137160 w 4488180"/>
              <a:gd name="connsiteY7" fmla="*/ 1242060 h 3208020"/>
              <a:gd name="connsiteX8" fmla="*/ 228600 w 4488180"/>
              <a:gd name="connsiteY8" fmla="*/ 1356360 h 3208020"/>
              <a:gd name="connsiteX9" fmla="*/ 228600 w 4488180"/>
              <a:gd name="connsiteY9" fmla="*/ 1356360 h 3208020"/>
              <a:gd name="connsiteX10" fmla="*/ 335280 w 4488180"/>
              <a:gd name="connsiteY10" fmla="*/ 1127760 h 3208020"/>
              <a:gd name="connsiteX11" fmla="*/ 358140 w 4488180"/>
              <a:gd name="connsiteY11" fmla="*/ 906780 h 3208020"/>
              <a:gd name="connsiteX12" fmla="*/ 373380 w 4488180"/>
              <a:gd name="connsiteY12" fmla="*/ 845820 h 3208020"/>
              <a:gd name="connsiteX13" fmla="*/ 403860 w 4488180"/>
              <a:gd name="connsiteY13" fmla="*/ 929640 h 3208020"/>
              <a:gd name="connsiteX14" fmla="*/ 388620 w 4488180"/>
              <a:gd name="connsiteY14" fmla="*/ 1066800 h 3208020"/>
              <a:gd name="connsiteX15" fmla="*/ 381000 w 4488180"/>
              <a:gd name="connsiteY15" fmla="*/ 1165860 h 3208020"/>
              <a:gd name="connsiteX16" fmla="*/ 381000 w 4488180"/>
              <a:gd name="connsiteY16" fmla="*/ 1165860 h 3208020"/>
              <a:gd name="connsiteX17" fmla="*/ 464820 w 4488180"/>
              <a:gd name="connsiteY17" fmla="*/ 975360 h 3208020"/>
              <a:gd name="connsiteX18" fmla="*/ 510540 w 4488180"/>
              <a:gd name="connsiteY18" fmla="*/ 1013460 h 3208020"/>
              <a:gd name="connsiteX19" fmla="*/ 480060 w 4488180"/>
              <a:gd name="connsiteY19" fmla="*/ 1158240 h 3208020"/>
              <a:gd name="connsiteX20" fmla="*/ 426720 w 4488180"/>
              <a:gd name="connsiteY20" fmla="*/ 1325880 h 3208020"/>
              <a:gd name="connsiteX21" fmla="*/ 365760 w 4488180"/>
              <a:gd name="connsiteY21" fmla="*/ 1417320 h 3208020"/>
              <a:gd name="connsiteX22" fmla="*/ 396240 w 4488180"/>
              <a:gd name="connsiteY22" fmla="*/ 1577340 h 3208020"/>
              <a:gd name="connsiteX23" fmla="*/ 426720 w 4488180"/>
              <a:gd name="connsiteY23" fmla="*/ 1630680 h 3208020"/>
              <a:gd name="connsiteX24" fmla="*/ 426720 w 4488180"/>
              <a:gd name="connsiteY24" fmla="*/ 1630680 h 3208020"/>
              <a:gd name="connsiteX25" fmla="*/ 502920 w 4488180"/>
              <a:gd name="connsiteY25" fmla="*/ 1577340 h 3208020"/>
              <a:gd name="connsiteX26" fmla="*/ 525780 w 4488180"/>
              <a:gd name="connsiteY26" fmla="*/ 1455420 h 3208020"/>
              <a:gd name="connsiteX27" fmla="*/ 556260 w 4488180"/>
              <a:gd name="connsiteY27" fmla="*/ 1295400 h 3208020"/>
              <a:gd name="connsiteX28" fmla="*/ 685800 w 4488180"/>
              <a:gd name="connsiteY28" fmla="*/ 1226820 h 3208020"/>
              <a:gd name="connsiteX29" fmla="*/ 685800 w 4488180"/>
              <a:gd name="connsiteY29" fmla="*/ 1043940 h 3208020"/>
              <a:gd name="connsiteX30" fmla="*/ 716280 w 4488180"/>
              <a:gd name="connsiteY30" fmla="*/ 952500 h 3208020"/>
              <a:gd name="connsiteX31" fmla="*/ 784860 w 4488180"/>
              <a:gd name="connsiteY31" fmla="*/ 982980 h 3208020"/>
              <a:gd name="connsiteX32" fmla="*/ 739140 w 4488180"/>
              <a:gd name="connsiteY32" fmla="*/ 1082040 h 3208020"/>
              <a:gd name="connsiteX33" fmla="*/ 731520 w 4488180"/>
              <a:gd name="connsiteY33" fmla="*/ 1211580 h 3208020"/>
              <a:gd name="connsiteX34" fmla="*/ 731520 w 4488180"/>
              <a:gd name="connsiteY34" fmla="*/ 1211580 h 3208020"/>
              <a:gd name="connsiteX35" fmla="*/ 883920 w 4488180"/>
              <a:gd name="connsiteY35" fmla="*/ 1097280 h 3208020"/>
              <a:gd name="connsiteX36" fmla="*/ 960120 w 4488180"/>
              <a:gd name="connsiteY36" fmla="*/ 1127760 h 3208020"/>
              <a:gd name="connsiteX37" fmla="*/ 1043940 w 4488180"/>
              <a:gd name="connsiteY37" fmla="*/ 1074420 h 3208020"/>
              <a:gd name="connsiteX38" fmla="*/ 1104900 w 4488180"/>
              <a:gd name="connsiteY38" fmla="*/ 1043940 h 3208020"/>
              <a:gd name="connsiteX39" fmla="*/ 1150620 w 4488180"/>
              <a:gd name="connsiteY39" fmla="*/ 1104900 h 3208020"/>
              <a:gd name="connsiteX40" fmla="*/ 1097280 w 4488180"/>
              <a:gd name="connsiteY40" fmla="*/ 1158240 h 3208020"/>
              <a:gd name="connsiteX41" fmla="*/ 998220 w 4488180"/>
              <a:gd name="connsiteY41" fmla="*/ 1188720 h 3208020"/>
              <a:gd name="connsiteX42" fmla="*/ 914400 w 4488180"/>
              <a:gd name="connsiteY42" fmla="*/ 1211580 h 3208020"/>
              <a:gd name="connsiteX43" fmla="*/ 937260 w 4488180"/>
              <a:gd name="connsiteY43" fmla="*/ 1310640 h 3208020"/>
              <a:gd name="connsiteX44" fmla="*/ 990600 w 4488180"/>
              <a:gd name="connsiteY44" fmla="*/ 1325880 h 3208020"/>
              <a:gd name="connsiteX45" fmla="*/ 1089660 w 4488180"/>
              <a:gd name="connsiteY45" fmla="*/ 1272540 h 3208020"/>
              <a:gd name="connsiteX46" fmla="*/ 1165860 w 4488180"/>
              <a:gd name="connsiteY46" fmla="*/ 1249680 h 3208020"/>
              <a:gd name="connsiteX47" fmla="*/ 1234440 w 4488180"/>
              <a:gd name="connsiteY47" fmla="*/ 1165860 h 3208020"/>
              <a:gd name="connsiteX48" fmla="*/ 1295400 w 4488180"/>
              <a:gd name="connsiteY48" fmla="*/ 1257300 h 3208020"/>
              <a:gd name="connsiteX49" fmla="*/ 1196340 w 4488180"/>
              <a:gd name="connsiteY49" fmla="*/ 1318260 h 3208020"/>
              <a:gd name="connsiteX50" fmla="*/ 1089660 w 4488180"/>
              <a:gd name="connsiteY50" fmla="*/ 1333500 h 3208020"/>
              <a:gd name="connsiteX51" fmla="*/ 1028700 w 4488180"/>
              <a:gd name="connsiteY51" fmla="*/ 1371600 h 3208020"/>
              <a:gd name="connsiteX52" fmla="*/ 1127760 w 4488180"/>
              <a:gd name="connsiteY52" fmla="*/ 1447800 h 3208020"/>
              <a:gd name="connsiteX53" fmla="*/ 1104900 w 4488180"/>
              <a:gd name="connsiteY53" fmla="*/ 1531620 h 3208020"/>
              <a:gd name="connsiteX54" fmla="*/ 1005840 w 4488180"/>
              <a:gd name="connsiteY54" fmla="*/ 1478280 h 3208020"/>
              <a:gd name="connsiteX55" fmla="*/ 883920 w 4488180"/>
              <a:gd name="connsiteY55" fmla="*/ 1386840 h 3208020"/>
              <a:gd name="connsiteX56" fmla="*/ 784860 w 4488180"/>
              <a:gd name="connsiteY56" fmla="*/ 1341120 h 3208020"/>
              <a:gd name="connsiteX57" fmla="*/ 632460 w 4488180"/>
              <a:gd name="connsiteY57" fmla="*/ 1386840 h 3208020"/>
              <a:gd name="connsiteX58" fmla="*/ 586740 w 4488180"/>
              <a:gd name="connsiteY58" fmla="*/ 1562100 h 3208020"/>
              <a:gd name="connsiteX59" fmla="*/ 640080 w 4488180"/>
              <a:gd name="connsiteY59" fmla="*/ 1790700 h 3208020"/>
              <a:gd name="connsiteX60" fmla="*/ 838200 w 4488180"/>
              <a:gd name="connsiteY60" fmla="*/ 1927860 h 3208020"/>
              <a:gd name="connsiteX61" fmla="*/ 990600 w 4488180"/>
              <a:gd name="connsiteY61" fmla="*/ 1920240 h 3208020"/>
              <a:gd name="connsiteX62" fmla="*/ 1074420 w 4488180"/>
              <a:gd name="connsiteY62" fmla="*/ 1737360 h 3208020"/>
              <a:gd name="connsiteX63" fmla="*/ 1104900 w 4488180"/>
              <a:gd name="connsiteY63" fmla="*/ 1584960 h 3208020"/>
              <a:gd name="connsiteX64" fmla="*/ 1173480 w 4488180"/>
              <a:gd name="connsiteY64" fmla="*/ 1463040 h 3208020"/>
              <a:gd name="connsiteX65" fmla="*/ 1318260 w 4488180"/>
              <a:gd name="connsiteY65" fmla="*/ 1417320 h 3208020"/>
              <a:gd name="connsiteX66" fmla="*/ 1447800 w 4488180"/>
              <a:gd name="connsiteY66" fmla="*/ 1409700 h 3208020"/>
              <a:gd name="connsiteX67" fmla="*/ 1402080 w 4488180"/>
              <a:gd name="connsiteY67" fmla="*/ 1501140 h 3208020"/>
              <a:gd name="connsiteX68" fmla="*/ 1501140 w 4488180"/>
              <a:gd name="connsiteY68" fmla="*/ 1516380 h 3208020"/>
              <a:gd name="connsiteX69" fmla="*/ 1623060 w 4488180"/>
              <a:gd name="connsiteY69" fmla="*/ 1463040 h 3208020"/>
              <a:gd name="connsiteX70" fmla="*/ 1744980 w 4488180"/>
              <a:gd name="connsiteY70" fmla="*/ 1371600 h 3208020"/>
              <a:gd name="connsiteX71" fmla="*/ 1600200 w 4488180"/>
              <a:gd name="connsiteY71" fmla="*/ 1188720 h 3208020"/>
              <a:gd name="connsiteX72" fmla="*/ 1508760 w 4488180"/>
              <a:gd name="connsiteY72" fmla="*/ 1051560 h 3208020"/>
              <a:gd name="connsiteX73" fmla="*/ 1287780 w 4488180"/>
              <a:gd name="connsiteY73" fmla="*/ 830580 h 3208020"/>
              <a:gd name="connsiteX74" fmla="*/ 967740 w 4488180"/>
              <a:gd name="connsiteY74" fmla="*/ 601980 h 3208020"/>
              <a:gd name="connsiteX75" fmla="*/ 708660 w 4488180"/>
              <a:gd name="connsiteY75" fmla="*/ 449580 h 3208020"/>
              <a:gd name="connsiteX76" fmla="*/ 495300 w 4488180"/>
              <a:gd name="connsiteY76" fmla="*/ 502920 h 3208020"/>
              <a:gd name="connsiteX77" fmla="*/ 289560 w 4488180"/>
              <a:gd name="connsiteY77" fmla="*/ 563880 h 3208020"/>
              <a:gd name="connsiteX78" fmla="*/ 175260 w 4488180"/>
              <a:gd name="connsiteY78" fmla="*/ 563880 h 3208020"/>
              <a:gd name="connsiteX79" fmla="*/ 7620 w 4488180"/>
              <a:gd name="connsiteY79" fmla="*/ 502920 h 3208020"/>
              <a:gd name="connsiteX80" fmla="*/ 30480 w 4488180"/>
              <a:gd name="connsiteY80" fmla="*/ 434340 h 3208020"/>
              <a:gd name="connsiteX81" fmla="*/ 152400 w 4488180"/>
              <a:gd name="connsiteY81" fmla="*/ 480060 h 3208020"/>
              <a:gd name="connsiteX82" fmla="*/ 289560 w 4488180"/>
              <a:gd name="connsiteY82" fmla="*/ 480060 h 3208020"/>
              <a:gd name="connsiteX83" fmla="*/ 396240 w 4488180"/>
              <a:gd name="connsiteY83" fmla="*/ 426720 h 3208020"/>
              <a:gd name="connsiteX84" fmla="*/ 480060 w 4488180"/>
              <a:gd name="connsiteY84" fmla="*/ 396240 h 3208020"/>
              <a:gd name="connsiteX85" fmla="*/ 419100 w 4488180"/>
              <a:gd name="connsiteY85" fmla="*/ 342900 h 3208020"/>
              <a:gd name="connsiteX86" fmla="*/ 342900 w 4488180"/>
              <a:gd name="connsiteY86" fmla="*/ 381000 h 3208020"/>
              <a:gd name="connsiteX87" fmla="*/ 160020 w 4488180"/>
              <a:gd name="connsiteY87" fmla="*/ 388620 h 3208020"/>
              <a:gd name="connsiteX88" fmla="*/ 0 w 4488180"/>
              <a:gd name="connsiteY88" fmla="*/ 388620 h 3208020"/>
              <a:gd name="connsiteX89" fmla="*/ 30480 w 4488180"/>
              <a:gd name="connsiteY89" fmla="*/ 312420 h 3208020"/>
              <a:gd name="connsiteX90" fmla="*/ 297180 w 4488180"/>
              <a:gd name="connsiteY90" fmla="*/ 106680 h 3208020"/>
              <a:gd name="connsiteX91" fmla="*/ 449580 w 4488180"/>
              <a:gd name="connsiteY91" fmla="*/ 0 h 3208020"/>
              <a:gd name="connsiteX92" fmla="*/ 701040 w 4488180"/>
              <a:gd name="connsiteY92" fmla="*/ 144780 h 3208020"/>
              <a:gd name="connsiteX93" fmla="*/ 1310640 w 4488180"/>
              <a:gd name="connsiteY93" fmla="*/ 701040 h 3208020"/>
              <a:gd name="connsiteX94" fmla="*/ 1821180 w 4488180"/>
              <a:gd name="connsiteY94" fmla="*/ 1112520 h 3208020"/>
              <a:gd name="connsiteX95" fmla="*/ 2270760 w 4488180"/>
              <a:gd name="connsiteY95" fmla="*/ 1363980 h 3208020"/>
              <a:gd name="connsiteX96" fmla="*/ 3215640 w 4488180"/>
              <a:gd name="connsiteY96" fmla="*/ 1440180 h 3208020"/>
              <a:gd name="connsiteX97" fmla="*/ 3314700 w 4488180"/>
              <a:gd name="connsiteY97" fmla="*/ 1417320 h 3208020"/>
              <a:gd name="connsiteX98" fmla="*/ 3375660 w 4488180"/>
              <a:gd name="connsiteY98" fmla="*/ 1447800 h 3208020"/>
              <a:gd name="connsiteX99" fmla="*/ 3406140 w 4488180"/>
              <a:gd name="connsiteY99" fmla="*/ 1341120 h 3208020"/>
              <a:gd name="connsiteX100" fmla="*/ 3482340 w 4488180"/>
              <a:gd name="connsiteY100" fmla="*/ 1325880 h 3208020"/>
              <a:gd name="connsiteX101" fmla="*/ 3620452 w 4488180"/>
              <a:gd name="connsiteY101" fmla="*/ 1437323 h 3208020"/>
              <a:gd name="connsiteX102" fmla="*/ 3799523 w 4488180"/>
              <a:gd name="connsiteY102" fmla="*/ 1680210 h 3208020"/>
              <a:gd name="connsiteX103" fmla="*/ 3844291 w 4488180"/>
              <a:gd name="connsiteY103" fmla="*/ 1376363 h 3208020"/>
              <a:gd name="connsiteX104" fmla="*/ 4000500 w 4488180"/>
              <a:gd name="connsiteY104" fmla="*/ 1226820 h 3208020"/>
              <a:gd name="connsiteX105" fmla="*/ 4099560 w 4488180"/>
              <a:gd name="connsiteY105" fmla="*/ 1722120 h 3208020"/>
              <a:gd name="connsiteX106" fmla="*/ 4008120 w 4488180"/>
              <a:gd name="connsiteY106" fmla="*/ 1744980 h 3208020"/>
              <a:gd name="connsiteX107" fmla="*/ 3909060 w 4488180"/>
              <a:gd name="connsiteY107" fmla="*/ 1828800 h 3208020"/>
              <a:gd name="connsiteX108" fmla="*/ 3703320 w 4488180"/>
              <a:gd name="connsiteY108" fmla="*/ 1783080 h 3208020"/>
              <a:gd name="connsiteX109" fmla="*/ 3474720 w 4488180"/>
              <a:gd name="connsiteY109" fmla="*/ 1668780 h 3208020"/>
              <a:gd name="connsiteX110" fmla="*/ 3375660 w 4488180"/>
              <a:gd name="connsiteY110" fmla="*/ 1668780 h 3208020"/>
              <a:gd name="connsiteX111" fmla="*/ 3489960 w 4488180"/>
              <a:gd name="connsiteY111" fmla="*/ 1889760 h 3208020"/>
              <a:gd name="connsiteX112" fmla="*/ 3634740 w 4488180"/>
              <a:gd name="connsiteY112" fmla="*/ 1950720 h 3208020"/>
              <a:gd name="connsiteX113" fmla="*/ 3848100 w 4488180"/>
              <a:gd name="connsiteY113" fmla="*/ 2042160 h 3208020"/>
              <a:gd name="connsiteX114" fmla="*/ 3970020 w 4488180"/>
              <a:gd name="connsiteY114" fmla="*/ 2133600 h 3208020"/>
              <a:gd name="connsiteX115" fmla="*/ 4046220 w 4488180"/>
              <a:gd name="connsiteY115" fmla="*/ 2209800 h 3208020"/>
              <a:gd name="connsiteX116" fmla="*/ 4046220 w 4488180"/>
              <a:gd name="connsiteY116" fmla="*/ 2209800 h 3208020"/>
              <a:gd name="connsiteX117" fmla="*/ 3931920 w 4488180"/>
              <a:gd name="connsiteY117" fmla="*/ 2232660 h 3208020"/>
              <a:gd name="connsiteX118" fmla="*/ 3840480 w 4488180"/>
              <a:gd name="connsiteY118" fmla="*/ 2171700 h 3208020"/>
              <a:gd name="connsiteX119" fmla="*/ 3726180 w 4488180"/>
              <a:gd name="connsiteY119" fmla="*/ 2095500 h 3208020"/>
              <a:gd name="connsiteX120" fmla="*/ 3634740 w 4488180"/>
              <a:gd name="connsiteY120" fmla="*/ 2072640 h 3208020"/>
              <a:gd name="connsiteX121" fmla="*/ 3558540 w 4488180"/>
              <a:gd name="connsiteY121" fmla="*/ 2011680 h 3208020"/>
              <a:gd name="connsiteX122" fmla="*/ 3459480 w 4488180"/>
              <a:gd name="connsiteY122" fmla="*/ 2080260 h 3208020"/>
              <a:gd name="connsiteX123" fmla="*/ 3421380 w 4488180"/>
              <a:gd name="connsiteY123" fmla="*/ 2179320 h 3208020"/>
              <a:gd name="connsiteX124" fmla="*/ 3314700 w 4488180"/>
              <a:gd name="connsiteY124" fmla="*/ 2164080 h 3208020"/>
              <a:gd name="connsiteX125" fmla="*/ 3215640 w 4488180"/>
              <a:gd name="connsiteY125" fmla="*/ 2171700 h 3208020"/>
              <a:gd name="connsiteX126" fmla="*/ 3108960 w 4488180"/>
              <a:gd name="connsiteY126" fmla="*/ 2164080 h 3208020"/>
              <a:gd name="connsiteX127" fmla="*/ 3070860 w 4488180"/>
              <a:gd name="connsiteY127" fmla="*/ 2049780 h 3208020"/>
              <a:gd name="connsiteX128" fmla="*/ 2987040 w 4488180"/>
              <a:gd name="connsiteY128" fmla="*/ 1897380 h 3208020"/>
              <a:gd name="connsiteX129" fmla="*/ 2773680 w 4488180"/>
              <a:gd name="connsiteY129" fmla="*/ 1752600 h 3208020"/>
              <a:gd name="connsiteX130" fmla="*/ 2621280 w 4488180"/>
              <a:gd name="connsiteY130" fmla="*/ 1714500 h 3208020"/>
              <a:gd name="connsiteX131" fmla="*/ 2476500 w 4488180"/>
              <a:gd name="connsiteY131" fmla="*/ 1767840 h 3208020"/>
              <a:gd name="connsiteX132" fmla="*/ 2407920 w 4488180"/>
              <a:gd name="connsiteY132" fmla="*/ 1836420 h 3208020"/>
              <a:gd name="connsiteX133" fmla="*/ 2324100 w 4488180"/>
              <a:gd name="connsiteY133" fmla="*/ 1859280 h 3208020"/>
              <a:gd name="connsiteX134" fmla="*/ 2232660 w 4488180"/>
              <a:gd name="connsiteY134" fmla="*/ 1783080 h 3208020"/>
              <a:gd name="connsiteX135" fmla="*/ 2232660 w 4488180"/>
              <a:gd name="connsiteY135" fmla="*/ 1783080 h 3208020"/>
              <a:gd name="connsiteX136" fmla="*/ 2339340 w 4488180"/>
              <a:gd name="connsiteY136" fmla="*/ 1699260 h 3208020"/>
              <a:gd name="connsiteX137" fmla="*/ 2400300 w 4488180"/>
              <a:gd name="connsiteY137" fmla="*/ 1653540 h 3208020"/>
              <a:gd name="connsiteX138" fmla="*/ 2377440 w 4488180"/>
              <a:gd name="connsiteY138" fmla="*/ 1577340 h 3208020"/>
              <a:gd name="connsiteX139" fmla="*/ 2270760 w 4488180"/>
              <a:gd name="connsiteY139" fmla="*/ 1607820 h 3208020"/>
              <a:gd name="connsiteX140" fmla="*/ 2156460 w 4488180"/>
              <a:gd name="connsiteY140" fmla="*/ 1577340 h 3208020"/>
              <a:gd name="connsiteX141" fmla="*/ 2049780 w 4488180"/>
              <a:gd name="connsiteY141" fmla="*/ 1524000 h 3208020"/>
              <a:gd name="connsiteX142" fmla="*/ 2049780 w 4488180"/>
              <a:gd name="connsiteY142" fmla="*/ 1524000 h 3208020"/>
              <a:gd name="connsiteX143" fmla="*/ 2019300 w 4488180"/>
              <a:gd name="connsiteY143" fmla="*/ 1417320 h 3208020"/>
              <a:gd name="connsiteX144" fmla="*/ 2019300 w 4488180"/>
              <a:gd name="connsiteY144" fmla="*/ 1417320 h 3208020"/>
              <a:gd name="connsiteX145" fmla="*/ 1882140 w 4488180"/>
              <a:gd name="connsiteY145" fmla="*/ 1501140 h 3208020"/>
              <a:gd name="connsiteX146" fmla="*/ 1828800 w 4488180"/>
              <a:gd name="connsiteY146" fmla="*/ 1554480 h 3208020"/>
              <a:gd name="connsiteX147" fmla="*/ 1729740 w 4488180"/>
              <a:gd name="connsiteY147" fmla="*/ 1600200 h 3208020"/>
              <a:gd name="connsiteX148" fmla="*/ 1607820 w 4488180"/>
              <a:gd name="connsiteY148" fmla="*/ 1546860 h 3208020"/>
              <a:gd name="connsiteX149" fmla="*/ 1463040 w 4488180"/>
              <a:gd name="connsiteY149" fmla="*/ 1524000 h 3208020"/>
              <a:gd name="connsiteX150" fmla="*/ 1333500 w 4488180"/>
              <a:gd name="connsiteY150" fmla="*/ 1569720 h 3208020"/>
              <a:gd name="connsiteX151" fmla="*/ 1295400 w 4488180"/>
              <a:gd name="connsiteY151" fmla="*/ 1638300 h 3208020"/>
              <a:gd name="connsiteX152" fmla="*/ 1432560 w 4488180"/>
              <a:gd name="connsiteY152" fmla="*/ 1645920 h 3208020"/>
              <a:gd name="connsiteX153" fmla="*/ 1531620 w 4488180"/>
              <a:gd name="connsiteY153" fmla="*/ 1623060 h 3208020"/>
              <a:gd name="connsiteX154" fmla="*/ 1607820 w 4488180"/>
              <a:gd name="connsiteY154" fmla="*/ 1653540 h 3208020"/>
              <a:gd name="connsiteX155" fmla="*/ 1531620 w 4488180"/>
              <a:gd name="connsiteY155" fmla="*/ 1684020 h 3208020"/>
              <a:gd name="connsiteX156" fmla="*/ 1394460 w 4488180"/>
              <a:gd name="connsiteY156" fmla="*/ 1744980 h 3208020"/>
              <a:gd name="connsiteX157" fmla="*/ 1394460 w 4488180"/>
              <a:gd name="connsiteY157" fmla="*/ 1744980 h 3208020"/>
              <a:gd name="connsiteX158" fmla="*/ 1478280 w 4488180"/>
              <a:gd name="connsiteY158" fmla="*/ 1783080 h 3208020"/>
              <a:gd name="connsiteX159" fmla="*/ 1630680 w 4488180"/>
              <a:gd name="connsiteY159" fmla="*/ 1684020 h 3208020"/>
              <a:gd name="connsiteX160" fmla="*/ 1790700 w 4488180"/>
              <a:gd name="connsiteY160" fmla="*/ 1684020 h 3208020"/>
              <a:gd name="connsiteX161" fmla="*/ 1790700 w 4488180"/>
              <a:gd name="connsiteY161" fmla="*/ 1737360 h 3208020"/>
              <a:gd name="connsiteX162" fmla="*/ 1706880 w 4488180"/>
              <a:gd name="connsiteY162" fmla="*/ 1775460 h 3208020"/>
              <a:gd name="connsiteX163" fmla="*/ 1615440 w 4488180"/>
              <a:gd name="connsiteY163" fmla="*/ 1805940 h 3208020"/>
              <a:gd name="connsiteX164" fmla="*/ 1447800 w 4488180"/>
              <a:gd name="connsiteY164" fmla="*/ 1821180 h 3208020"/>
              <a:gd name="connsiteX165" fmla="*/ 1249680 w 4488180"/>
              <a:gd name="connsiteY165" fmla="*/ 1836420 h 3208020"/>
              <a:gd name="connsiteX166" fmla="*/ 1226820 w 4488180"/>
              <a:gd name="connsiteY166" fmla="*/ 1950720 h 3208020"/>
              <a:gd name="connsiteX167" fmla="*/ 1287780 w 4488180"/>
              <a:gd name="connsiteY167" fmla="*/ 2004060 h 3208020"/>
              <a:gd name="connsiteX168" fmla="*/ 1493520 w 4488180"/>
              <a:gd name="connsiteY168" fmla="*/ 1958340 h 3208020"/>
              <a:gd name="connsiteX169" fmla="*/ 1615440 w 4488180"/>
              <a:gd name="connsiteY169" fmla="*/ 2019300 h 3208020"/>
              <a:gd name="connsiteX170" fmla="*/ 1600200 w 4488180"/>
              <a:gd name="connsiteY170" fmla="*/ 2072640 h 3208020"/>
              <a:gd name="connsiteX171" fmla="*/ 1478280 w 4488180"/>
              <a:gd name="connsiteY171" fmla="*/ 2110740 h 3208020"/>
              <a:gd name="connsiteX172" fmla="*/ 1478280 w 4488180"/>
              <a:gd name="connsiteY172" fmla="*/ 2110740 h 3208020"/>
              <a:gd name="connsiteX173" fmla="*/ 1463040 w 4488180"/>
              <a:gd name="connsiteY173" fmla="*/ 2217420 h 3208020"/>
              <a:gd name="connsiteX174" fmla="*/ 1333500 w 4488180"/>
              <a:gd name="connsiteY174" fmla="*/ 2217420 h 3208020"/>
              <a:gd name="connsiteX175" fmla="*/ 1257300 w 4488180"/>
              <a:gd name="connsiteY175" fmla="*/ 2202180 h 3208020"/>
              <a:gd name="connsiteX176" fmla="*/ 1181100 w 4488180"/>
              <a:gd name="connsiteY176" fmla="*/ 2072640 h 3208020"/>
              <a:gd name="connsiteX177" fmla="*/ 1013460 w 4488180"/>
              <a:gd name="connsiteY177" fmla="*/ 2080260 h 3208020"/>
              <a:gd name="connsiteX178" fmla="*/ 891540 w 4488180"/>
              <a:gd name="connsiteY178" fmla="*/ 2141220 h 3208020"/>
              <a:gd name="connsiteX179" fmla="*/ 906780 w 4488180"/>
              <a:gd name="connsiteY179" fmla="*/ 2255520 h 3208020"/>
              <a:gd name="connsiteX180" fmla="*/ 1219200 w 4488180"/>
              <a:gd name="connsiteY180" fmla="*/ 2392680 h 3208020"/>
              <a:gd name="connsiteX181" fmla="*/ 1432560 w 4488180"/>
              <a:gd name="connsiteY181" fmla="*/ 2491740 h 3208020"/>
              <a:gd name="connsiteX182" fmla="*/ 1554480 w 4488180"/>
              <a:gd name="connsiteY182" fmla="*/ 2514600 h 3208020"/>
              <a:gd name="connsiteX183" fmla="*/ 1668780 w 4488180"/>
              <a:gd name="connsiteY183" fmla="*/ 2476500 h 3208020"/>
              <a:gd name="connsiteX184" fmla="*/ 1798320 w 4488180"/>
              <a:gd name="connsiteY184" fmla="*/ 2545080 h 3208020"/>
              <a:gd name="connsiteX185" fmla="*/ 2019300 w 4488180"/>
              <a:gd name="connsiteY185" fmla="*/ 2560320 h 3208020"/>
              <a:gd name="connsiteX186" fmla="*/ 2171700 w 4488180"/>
              <a:gd name="connsiteY186" fmla="*/ 2484120 h 3208020"/>
              <a:gd name="connsiteX187" fmla="*/ 2148840 w 4488180"/>
              <a:gd name="connsiteY187" fmla="*/ 2362200 h 3208020"/>
              <a:gd name="connsiteX188" fmla="*/ 1950720 w 4488180"/>
              <a:gd name="connsiteY188" fmla="*/ 2293620 h 3208020"/>
              <a:gd name="connsiteX189" fmla="*/ 1874520 w 4488180"/>
              <a:gd name="connsiteY189" fmla="*/ 2164080 h 3208020"/>
              <a:gd name="connsiteX190" fmla="*/ 1958340 w 4488180"/>
              <a:gd name="connsiteY190" fmla="*/ 2148840 h 3208020"/>
              <a:gd name="connsiteX191" fmla="*/ 2080260 w 4488180"/>
              <a:gd name="connsiteY191" fmla="*/ 2232660 h 3208020"/>
              <a:gd name="connsiteX192" fmla="*/ 2301240 w 4488180"/>
              <a:gd name="connsiteY192" fmla="*/ 2270760 h 3208020"/>
              <a:gd name="connsiteX193" fmla="*/ 2506980 w 4488180"/>
              <a:gd name="connsiteY193" fmla="*/ 2301240 h 3208020"/>
              <a:gd name="connsiteX194" fmla="*/ 2674620 w 4488180"/>
              <a:gd name="connsiteY194" fmla="*/ 2255520 h 3208020"/>
              <a:gd name="connsiteX195" fmla="*/ 2697480 w 4488180"/>
              <a:gd name="connsiteY195" fmla="*/ 2346960 h 3208020"/>
              <a:gd name="connsiteX196" fmla="*/ 2499360 w 4488180"/>
              <a:gd name="connsiteY196" fmla="*/ 2415540 h 3208020"/>
              <a:gd name="connsiteX197" fmla="*/ 2339340 w 4488180"/>
              <a:gd name="connsiteY197" fmla="*/ 2499360 h 3208020"/>
              <a:gd name="connsiteX198" fmla="*/ 2316480 w 4488180"/>
              <a:gd name="connsiteY198" fmla="*/ 2583180 h 3208020"/>
              <a:gd name="connsiteX199" fmla="*/ 2506980 w 4488180"/>
              <a:gd name="connsiteY199" fmla="*/ 2613660 h 3208020"/>
              <a:gd name="connsiteX200" fmla="*/ 2857500 w 4488180"/>
              <a:gd name="connsiteY200" fmla="*/ 2674620 h 3208020"/>
              <a:gd name="connsiteX201" fmla="*/ 3139440 w 4488180"/>
              <a:gd name="connsiteY201" fmla="*/ 2628900 h 3208020"/>
              <a:gd name="connsiteX202" fmla="*/ 3322320 w 4488180"/>
              <a:gd name="connsiteY202" fmla="*/ 2529840 h 3208020"/>
              <a:gd name="connsiteX203" fmla="*/ 3520440 w 4488180"/>
              <a:gd name="connsiteY203" fmla="*/ 2537460 h 3208020"/>
              <a:gd name="connsiteX204" fmla="*/ 3596640 w 4488180"/>
              <a:gd name="connsiteY204" fmla="*/ 2529840 h 3208020"/>
              <a:gd name="connsiteX205" fmla="*/ 3733800 w 4488180"/>
              <a:gd name="connsiteY205" fmla="*/ 2537460 h 3208020"/>
              <a:gd name="connsiteX206" fmla="*/ 3764280 w 4488180"/>
              <a:gd name="connsiteY206" fmla="*/ 2712720 h 3208020"/>
              <a:gd name="connsiteX207" fmla="*/ 3954780 w 4488180"/>
              <a:gd name="connsiteY207" fmla="*/ 2773680 h 3208020"/>
              <a:gd name="connsiteX208" fmla="*/ 4160520 w 4488180"/>
              <a:gd name="connsiteY208" fmla="*/ 2872740 h 3208020"/>
              <a:gd name="connsiteX209" fmla="*/ 4297680 w 4488180"/>
              <a:gd name="connsiteY209" fmla="*/ 2895600 h 3208020"/>
              <a:gd name="connsiteX210" fmla="*/ 4236720 w 4488180"/>
              <a:gd name="connsiteY210" fmla="*/ 2750820 h 3208020"/>
              <a:gd name="connsiteX211" fmla="*/ 4084320 w 4488180"/>
              <a:gd name="connsiteY211" fmla="*/ 2667000 h 3208020"/>
              <a:gd name="connsiteX212" fmla="*/ 3985260 w 4488180"/>
              <a:gd name="connsiteY212" fmla="*/ 2529840 h 3208020"/>
              <a:gd name="connsiteX213" fmla="*/ 4061460 w 4488180"/>
              <a:gd name="connsiteY213" fmla="*/ 2499360 h 3208020"/>
              <a:gd name="connsiteX214" fmla="*/ 4229100 w 4488180"/>
              <a:gd name="connsiteY214" fmla="*/ 2659380 h 3208020"/>
              <a:gd name="connsiteX215" fmla="*/ 4274820 w 4488180"/>
              <a:gd name="connsiteY215" fmla="*/ 2727960 h 3208020"/>
              <a:gd name="connsiteX216" fmla="*/ 4366260 w 4488180"/>
              <a:gd name="connsiteY216" fmla="*/ 2872740 h 3208020"/>
              <a:gd name="connsiteX217" fmla="*/ 4450080 w 4488180"/>
              <a:gd name="connsiteY217" fmla="*/ 2887980 h 3208020"/>
              <a:gd name="connsiteX218" fmla="*/ 4419600 w 4488180"/>
              <a:gd name="connsiteY218" fmla="*/ 2987040 h 3208020"/>
              <a:gd name="connsiteX219" fmla="*/ 4381500 w 4488180"/>
              <a:gd name="connsiteY219" fmla="*/ 3032760 h 3208020"/>
              <a:gd name="connsiteX220" fmla="*/ 4488180 w 4488180"/>
              <a:gd name="connsiteY220" fmla="*/ 3078480 h 3208020"/>
              <a:gd name="connsiteX221" fmla="*/ 4442460 w 4488180"/>
              <a:gd name="connsiteY221" fmla="*/ 3154680 h 3208020"/>
              <a:gd name="connsiteX222" fmla="*/ 4358640 w 4488180"/>
              <a:gd name="connsiteY222" fmla="*/ 3208020 h 3208020"/>
              <a:gd name="connsiteX223" fmla="*/ 4297680 w 4488180"/>
              <a:gd name="connsiteY223" fmla="*/ 3101340 h 3208020"/>
              <a:gd name="connsiteX224" fmla="*/ 4114800 w 4488180"/>
              <a:gd name="connsiteY224" fmla="*/ 3009900 h 3208020"/>
              <a:gd name="connsiteX225" fmla="*/ 3863340 w 4488180"/>
              <a:gd name="connsiteY225" fmla="*/ 2872740 h 3208020"/>
              <a:gd name="connsiteX226" fmla="*/ 3787140 w 4488180"/>
              <a:gd name="connsiteY226" fmla="*/ 2773680 h 3208020"/>
              <a:gd name="connsiteX227" fmla="*/ 3528060 w 4488180"/>
              <a:gd name="connsiteY227" fmla="*/ 2857500 h 3208020"/>
              <a:gd name="connsiteX228" fmla="*/ 3528060 w 4488180"/>
              <a:gd name="connsiteY228" fmla="*/ 2857500 h 3208020"/>
              <a:gd name="connsiteX229" fmla="*/ 3101340 w 4488180"/>
              <a:gd name="connsiteY229" fmla="*/ 2727960 h 3208020"/>
              <a:gd name="connsiteX230" fmla="*/ 2956560 w 4488180"/>
              <a:gd name="connsiteY230" fmla="*/ 2819400 h 3208020"/>
              <a:gd name="connsiteX231" fmla="*/ 2834640 w 4488180"/>
              <a:gd name="connsiteY231" fmla="*/ 2819400 h 3208020"/>
              <a:gd name="connsiteX232" fmla="*/ 2773680 w 4488180"/>
              <a:gd name="connsiteY232" fmla="*/ 2735580 h 3208020"/>
              <a:gd name="connsiteX233" fmla="*/ 2484120 w 4488180"/>
              <a:gd name="connsiteY233" fmla="*/ 2872740 h 3208020"/>
              <a:gd name="connsiteX234" fmla="*/ 2438400 w 4488180"/>
              <a:gd name="connsiteY234" fmla="*/ 2926080 h 3208020"/>
              <a:gd name="connsiteX235" fmla="*/ 2217420 w 4488180"/>
              <a:gd name="connsiteY235" fmla="*/ 2781300 h 3208020"/>
              <a:gd name="connsiteX236" fmla="*/ 2065020 w 4488180"/>
              <a:gd name="connsiteY236" fmla="*/ 2758440 h 3208020"/>
              <a:gd name="connsiteX237" fmla="*/ 1798320 w 4488180"/>
              <a:gd name="connsiteY237" fmla="*/ 2705100 h 3208020"/>
              <a:gd name="connsiteX238" fmla="*/ 1577340 w 4488180"/>
              <a:gd name="connsiteY238" fmla="*/ 2674620 h 3208020"/>
              <a:gd name="connsiteX239" fmla="*/ 1478280 w 4488180"/>
              <a:gd name="connsiteY239" fmla="*/ 2674620 h 3208020"/>
              <a:gd name="connsiteX240" fmla="*/ 1196340 w 4488180"/>
              <a:gd name="connsiteY240" fmla="*/ 2537460 h 3208020"/>
              <a:gd name="connsiteX241" fmla="*/ 922020 w 4488180"/>
              <a:gd name="connsiteY241" fmla="*/ 2415540 h 3208020"/>
              <a:gd name="connsiteX242" fmla="*/ 815340 w 4488180"/>
              <a:gd name="connsiteY242" fmla="*/ 2217420 h 3208020"/>
              <a:gd name="connsiteX243" fmla="*/ 769620 w 4488180"/>
              <a:gd name="connsiteY243" fmla="*/ 2080260 h 320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4488180" h="3208020">
                <a:moveTo>
                  <a:pt x="769620" y="2080260"/>
                </a:moveTo>
                <a:lnTo>
                  <a:pt x="640080" y="1965960"/>
                </a:lnTo>
                <a:lnTo>
                  <a:pt x="388620" y="1943100"/>
                </a:lnTo>
                <a:lnTo>
                  <a:pt x="312420" y="1874520"/>
                </a:lnTo>
                <a:lnTo>
                  <a:pt x="91440" y="1478280"/>
                </a:lnTo>
                <a:lnTo>
                  <a:pt x="99060" y="1363980"/>
                </a:lnTo>
                <a:lnTo>
                  <a:pt x="106680" y="1234440"/>
                </a:lnTo>
                <a:lnTo>
                  <a:pt x="137160" y="1242060"/>
                </a:lnTo>
                <a:lnTo>
                  <a:pt x="228600" y="1356360"/>
                </a:lnTo>
                <a:lnTo>
                  <a:pt x="228600" y="1356360"/>
                </a:lnTo>
                <a:lnTo>
                  <a:pt x="335280" y="1127760"/>
                </a:lnTo>
                <a:lnTo>
                  <a:pt x="358140" y="906780"/>
                </a:lnTo>
                <a:lnTo>
                  <a:pt x="373380" y="845820"/>
                </a:lnTo>
                <a:lnTo>
                  <a:pt x="403860" y="929640"/>
                </a:lnTo>
                <a:lnTo>
                  <a:pt x="388620" y="1066800"/>
                </a:lnTo>
                <a:lnTo>
                  <a:pt x="381000" y="1165860"/>
                </a:lnTo>
                <a:lnTo>
                  <a:pt x="381000" y="1165860"/>
                </a:lnTo>
                <a:lnTo>
                  <a:pt x="464820" y="975360"/>
                </a:lnTo>
                <a:lnTo>
                  <a:pt x="510540" y="1013460"/>
                </a:lnTo>
                <a:lnTo>
                  <a:pt x="480060" y="1158240"/>
                </a:lnTo>
                <a:lnTo>
                  <a:pt x="426720" y="1325880"/>
                </a:lnTo>
                <a:lnTo>
                  <a:pt x="365760" y="1417320"/>
                </a:lnTo>
                <a:lnTo>
                  <a:pt x="396240" y="1577340"/>
                </a:lnTo>
                <a:lnTo>
                  <a:pt x="426720" y="1630680"/>
                </a:lnTo>
                <a:lnTo>
                  <a:pt x="426720" y="1630680"/>
                </a:lnTo>
                <a:lnTo>
                  <a:pt x="502920" y="1577340"/>
                </a:lnTo>
                <a:lnTo>
                  <a:pt x="525780" y="1455420"/>
                </a:lnTo>
                <a:lnTo>
                  <a:pt x="556260" y="1295400"/>
                </a:lnTo>
                <a:lnTo>
                  <a:pt x="685800" y="1226820"/>
                </a:lnTo>
                <a:lnTo>
                  <a:pt x="685800" y="1043940"/>
                </a:lnTo>
                <a:lnTo>
                  <a:pt x="716280" y="952500"/>
                </a:lnTo>
                <a:lnTo>
                  <a:pt x="784860" y="982980"/>
                </a:lnTo>
                <a:lnTo>
                  <a:pt x="739140" y="1082040"/>
                </a:lnTo>
                <a:lnTo>
                  <a:pt x="731520" y="1211580"/>
                </a:lnTo>
                <a:lnTo>
                  <a:pt x="731520" y="1211580"/>
                </a:lnTo>
                <a:lnTo>
                  <a:pt x="883920" y="1097280"/>
                </a:lnTo>
                <a:lnTo>
                  <a:pt x="960120" y="1127760"/>
                </a:lnTo>
                <a:lnTo>
                  <a:pt x="1043940" y="1074420"/>
                </a:lnTo>
                <a:lnTo>
                  <a:pt x="1104900" y="1043940"/>
                </a:lnTo>
                <a:lnTo>
                  <a:pt x="1150620" y="1104900"/>
                </a:lnTo>
                <a:lnTo>
                  <a:pt x="1097280" y="1158240"/>
                </a:lnTo>
                <a:lnTo>
                  <a:pt x="998220" y="1188720"/>
                </a:lnTo>
                <a:lnTo>
                  <a:pt x="914400" y="1211580"/>
                </a:lnTo>
                <a:lnTo>
                  <a:pt x="937260" y="1310640"/>
                </a:lnTo>
                <a:lnTo>
                  <a:pt x="990600" y="1325880"/>
                </a:lnTo>
                <a:lnTo>
                  <a:pt x="1089660" y="1272540"/>
                </a:lnTo>
                <a:lnTo>
                  <a:pt x="1165860" y="1249680"/>
                </a:lnTo>
                <a:lnTo>
                  <a:pt x="1234440" y="1165860"/>
                </a:lnTo>
                <a:lnTo>
                  <a:pt x="1295400" y="1257300"/>
                </a:lnTo>
                <a:lnTo>
                  <a:pt x="1196340" y="1318260"/>
                </a:lnTo>
                <a:lnTo>
                  <a:pt x="1089660" y="1333500"/>
                </a:lnTo>
                <a:lnTo>
                  <a:pt x="1028700" y="1371600"/>
                </a:lnTo>
                <a:lnTo>
                  <a:pt x="1127760" y="1447800"/>
                </a:lnTo>
                <a:lnTo>
                  <a:pt x="1104900" y="1531620"/>
                </a:lnTo>
                <a:lnTo>
                  <a:pt x="1005840" y="1478280"/>
                </a:lnTo>
                <a:lnTo>
                  <a:pt x="883920" y="1386840"/>
                </a:lnTo>
                <a:lnTo>
                  <a:pt x="784860" y="1341120"/>
                </a:lnTo>
                <a:lnTo>
                  <a:pt x="632460" y="1386840"/>
                </a:lnTo>
                <a:lnTo>
                  <a:pt x="586740" y="1562100"/>
                </a:lnTo>
                <a:lnTo>
                  <a:pt x="640080" y="1790700"/>
                </a:lnTo>
                <a:lnTo>
                  <a:pt x="838200" y="1927860"/>
                </a:lnTo>
                <a:lnTo>
                  <a:pt x="990600" y="1920240"/>
                </a:lnTo>
                <a:lnTo>
                  <a:pt x="1074420" y="1737360"/>
                </a:lnTo>
                <a:lnTo>
                  <a:pt x="1104900" y="1584960"/>
                </a:lnTo>
                <a:lnTo>
                  <a:pt x="1173480" y="1463040"/>
                </a:lnTo>
                <a:lnTo>
                  <a:pt x="1318260" y="1417320"/>
                </a:lnTo>
                <a:lnTo>
                  <a:pt x="1447800" y="1409700"/>
                </a:lnTo>
                <a:lnTo>
                  <a:pt x="1402080" y="1501140"/>
                </a:lnTo>
                <a:lnTo>
                  <a:pt x="1501140" y="1516380"/>
                </a:lnTo>
                <a:lnTo>
                  <a:pt x="1623060" y="1463040"/>
                </a:lnTo>
                <a:lnTo>
                  <a:pt x="1744980" y="1371600"/>
                </a:lnTo>
                <a:lnTo>
                  <a:pt x="1600200" y="1188720"/>
                </a:lnTo>
                <a:lnTo>
                  <a:pt x="1508760" y="1051560"/>
                </a:lnTo>
                <a:lnTo>
                  <a:pt x="1287780" y="830580"/>
                </a:lnTo>
                <a:lnTo>
                  <a:pt x="967740" y="601980"/>
                </a:lnTo>
                <a:lnTo>
                  <a:pt x="708660" y="449580"/>
                </a:lnTo>
                <a:lnTo>
                  <a:pt x="495300" y="502920"/>
                </a:lnTo>
                <a:lnTo>
                  <a:pt x="289560" y="563880"/>
                </a:lnTo>
                <a:lnTo>
                  <a:pt x="175260" y="563880"/>
                </a:lnTo>
                <a:lnTo>
                  <a:pt x="7620" y="502920"/>
                </a:lnTo>
                <a:lnTo>
                  <a:pt x="30480" y="434340"/>
                </a:lnTo>
                <a:lnTo>
                  <a:pt x="152400" y="480060"/>
                </a:lnTo>
                <a:lnTo>
                  <a:pt x="289560" y="480060"/>
                </a:lnTo>
                <a:lnTo>
                  <a:pt x="396240" y="426720"/>
                </a:lnTo>
                <a:lnTo>
                  <a:pt x="480060" y="396240"/>
                </a:lnTo>
                <a:lnTo>
                  <a:pt x="419100" y="342900"/>
                </a:lnTo>
                <a:lnTo>
                  <a:pt x="342900" y="381000"/>
                </a:lnTo>
                <a:lnTo>
                  <a:pt x="160020" y="388620"/>
                </a:lnTo>
                <a:lnTo>
                  <a:pt x="0" y="388620"/>
                </a:lnTo>
                <a:lnTo>
                  <a:pt x="30480" y="312420"/>
                </a:lnTo>
                <a:lnTo>
                  <a:pt x="297180" y="106680"/>
                </a:lnTo>
                <a:lnTo>
                  <a:pt x="449580" y="0"/>
                </a:lnTo>
                <a:lnTo>
                  <a:pt x="701040" y="144780"/>
                </a:lnTo>
                <a:lnTo>
                  <a:pt x="1310640" y="701040"/>
                </a:lnTo>
                <a:lnTo>
                  <a:pt x="1821180" y="1112520"/>
                </a:lnTo>
                <a:lnTo>
                  <a:pt x="2270760" y="1363980"/>
                </a:lnTo>
                <a:lnTo>
                  <a:pt x="3215640" y="1440180"/>
                </a:lnTo>
                <a:lnTo>
                  <a:pt x="3314700" y="1417320"/>
                </a:lnTo>
                <a:lnTo>
                  <a:pt x="3375660" y="1447800"/>
                </a:lnTo>
                <a:lnTo>
                  <a:pt x="3406140" y="1341120"/>
                </a:lnTo>
                <a:lnTo>
                  <a:pt x="3482340" y="1325880"/>
                </a:lnTo>
                <a:lnTo>
                  <a:pt x="3620452" y="1437323"/>
                </a:lnTo>
                <a:cubicBezTo>
                  <a:pt x="3742054" y="1423036"/>
                  <a:pt x="3621723" y="1619250"/>
                  <a:pt x="3799523" y="1680210"/>
                </a:cubicBezTo>
                <a:cubicBezTo>
                  <a:pt x="3928745" y="1608772"/>
                  <a:pt x="3931286" y="1495426"/>
                  <a:pt x="3844291" y="1376363"/>
                </a:cubicBezTo>
                <a:lnTo>
                  <a:pt x="4000500" y="1226820"/>
                </a:lnTo>
                <a:lnTo>
                  <a:pt x="4099560" y="1722120"/>
                </a:lnTo>
                <a:lnTo>
                  <a:pt x="4008120" y="1744980"/>
                </a:lnTo>
                <a:lnTo>
                  <a:pt x="3909060" y="1828800"/>
                </a:lnTo>
                <a:lnTo>
                  <a:pt x="3703320" y="1783080"/>
                </a:lnTo>
                <a:lnTo>
                  <a:pt x="3474720" y="1668780"/>
                </a:lnTo>
                <a:lnTo>
                  <a:pt x="3375660" y="1668780"/>
                </a:lnTo>
                <a:lnTo>
                  <a:pt x="3489960" y="1889760"/>
                </a:lnTo>
                <a:lnTo>
                  <a:pt x="3634740" y="1950720"/>
                </a:lnTo>
                <a:lnTo>
                  <a:pt x="3848100" y="2042160"/>
                </a:lnTo>
                <a:lnTo>
                  <a:pt x="3970020" y="2133600"/>
                </a:lnTo>
                <a:lnTo>
                  <a:pt x="4046220" y="2209800"/>
                </a:lnTo>
                <a:lnTo>
                  <a:pt x="4046220" y="2209800"/>
                </a:lnTo>
                <a:lnTo>
                  <a:pt x="3931920" y="2232660"/>
                </a:lnTo>
                <a:lnTo>
                  <a:pt x="3840480" y="2171700"/>
                </a:lnTo>
                <a:lnTo>
                  <a:pt x="3726180" y="2095500"/>
                </a:lnTo>
                <a:lnTo>
                  <a:pt x="3634740" y="2072640"/>
                </a:lnTo>
                <a:lnTo>
                  <a:pt x="3558540" y="2011680"/>
                </a:lnTo>
                <a:lnTo>
                  <a:pt x="3459480" y="2080260"/>
                </a:lnTo>
                <a:lnTo>
                  <a:pt x="3421380" y="2179320"/>
                </a:lnTo>
                <a:lnTo>
                  <a:pt x="3314700" y="2164080"/>
                </a:lnTo>
                <a:lnTo>
                  <a:pt x="3215640" y="2171700"/>
                </a:lnTo>
                <a:lnTo>
                  <a:pt x="3108960" y="2164080"/>
                </a:lnTo>
                <a:lnTo>
                  <a:pt x="3070860" y="2049780"/>
                </a:lnTo>
                <a:lnTo>
                  <a:pt x="2987040" y="1897380"/>
                </a:lnTo>
                <a:lnTo>
                  <a:pt x="2773680" y="1752600"/>
                </a:lnTo>
                <a:lnTo>
                  <a:pt x="2621280" y="1714500"/>
                </a:lnTo>
                <a:lnTo>
                  <a:pt x="2476500" y="1767840"/>
                </a:lnTo>
                <a:lnTo>
                  <a:pt x="2407920" y="1836420"/>
                </a:lnTo>
                <a:lnTo>
                  <a:pt x="2324100" y="1859280"/>
                </a:lnTo>
                <a:lnTo>
                  <a:pt x="2232660" y="1783080"/>
                </a:lnTo>
                <a:lnTo>
                  <a:pt x="2232660" y="1783080"/>
                </a:lnTo>
                <a:lnTo>
                  <a:pt x="2339340" y="1699260"/>
                </a:lnTo>
                <a:lnTo>
                  <a:pt x="2400300" y="1653540"/>
                </a:lnTo>
                <a:lnTo>
                  <a:pt x="2377440" y="1577340"/>
                </a:lnTo>
                <a:lnTo>
                  <a:pt x="2270760" y="1607820"/>
                </a:lnTo>
                <a:lnTo>
                  <a:pt x="2156460" y="1577340"/>
                </a:lnTo>
                <a:lnTo>
                  <a:pt x="2049780" y="1524000"/>
                </a:lnTo>
                <a:lnTo>
                  <a:pt x="2049780" y="1524000"/>
                </a:lnTo>
                <a:lnTo>
                  <a:pt x="2019300" y="1417320"/>
                </a:lnTo>
                <a:lnTo>
                  <a:pt x="2019300" y="1417320"/>
                </a:lnTo>
                <a:lnTo>
                  <a:pt x="1882140" y="1501140"/>
                </a:lnTo>
                <a:lnTo>
                  <a:pt x="1828800" y="1554480"/>
                </a:lnTo>
                <a:lnTo>
                  <a:pt x="1729740" y="1600200"/>
                </a:lnTo>
                <a:lnTo>
                  <a:pt x="1607820" y="1546860"/>
                </a:lnTo>
                <a:lnTo>
                  <a:pt x="1463040" y="1524000"/>
                </a:lnTo>
                <a:lnTo>
                  <a:pt x="1333500" y="1569720"/>
                </a:lnTo>
                <a:lnTo>
                  <a:pt x="1295400" y="1638300"/>
                </a:lnTo>
                <a:lnTo>
                  <a:pt x="1432560" y="1645920"/>
                </a:lnTo>
                <a:lnTo>
                  <a:pt x="1531620" y="1623060"/>
                </a:lnTo>
                <a:lnTo>
                  <a:pt x="1607820" y="1653540"/>
                </a:lnTo>
                <a:lnTo>
                  <a:pt x="1531620" y="1684020"/>
                </a:lnTo>
                <a:lnTo>
                  <a:pt x="1394460" y="1744980"/>
                </a:lnTo>
                <a:lnTo>
                  <a:pt x="1394460" y="1744980"/>
                </a:lnTo>
                <a:lnTo>
                  <a:pt x="1478280" y="1783080"/>
                </a:lnTo>
                <a:lnTo>
                  <a:pt x="1630680" y="1684020"/>
                </a:lnTo>
                <a:lnTo>
                  <a:pt x="1790700" y="1684020"/>
                </a:lnTo>
                <a:lnTo>
                  <a:pt x="1790700" y="1737360"/>
                </a:lnTo>
                <a:lnTo>
                  <a:pt x="1706880" y="1775460"/>
                </a:lnTo>
                <a:lnTo>
                  <a:pt x="1615440" y="1805940"/>
                </a:lnTo>
                <a:lnTo>
                  <a:pt x="1447800" y="1821180"/>
                </a:lnTo>
                <a:lnTo>
                  <a:pt x="1249680" y="1836420"/>
                </a:lnTo>
                <a:lnTo>
                  <a:pt x="1226820" y="1950720"/>
                </a:lnTo>
                <a:lnTo>
                  <a:pt x="1287780" y="2004060"/>
                </a:lnTo>
                <a:lnTo>
                  <a:pt x="1493520" y="1958340"/>
                </a:lnTo>
                <a:lnTo>
                  <a:pt x="1615440" y="2019300"/>
                </a:lnTo>
                <a:lnTo>
                  <a:pt x="1600200" y="2072640"/>
                </a:lnTo>
                <a:lnTo>
                  <a:pt x="1478280" y="2110740"/>
                </a:lnTo>
                <a:lnTo>
                  <a:pt x="1478280" y="2110740"/>
                </a:lnTo>
                <a:lnTo>
                  <a:pt x="1463040" y="2217420"/>
                </a:lnTo>
                <a:lnTo>
                  <a:pt x="1333500" y="2217420"/>
                </a:lnTo>
                <a:lnTo>
                  <a:pt x="1257300" y="2202180"/>
                </a:lnTo>
                <a:lnTo>
                  <a:pt x="1181100" y="2072640"/>
                </a:lnTo>
                <a:lnTo>
                  <a:pt x="1013460" y="2080260"/>
                </a:lnTo>
                <a:lnTo>
                  <a:pt x="891540" y="2141220"/>
                </a:lnTo>
                <a:lnTo>
                  <a:pt x="906780" y="2255520"/>
                </a:lnTo>
                <a:lnTo>
                  <a:pt x="1219200" y="2392680"/>
                </a:lnTo>
                <a:lnTo>
                  <a:pt x="1432560" y="2491740"/>
                </a:lnTo>
                <a:lnTo>
                  <a:pt x="1554480" y="2514600"/>
                </a:lnTo>
                <a:lnTo>
                  <a:pt x="1668780" y="2476500"/>
                </a:lnTo>
                <a:lnTo>
                  <a:pt x="1798320" y="2545080"/>
                </a:lnTo>
                <a:lnTo>
                  <a:pt x="2019300" y="2560320"/>
                </a:lnTo>
                <a:lnTo>
                  <a:pt x="2171700" y="2484120"/>
                </a:lnTo>
                <a:lnTo>
                  <a:pt x="2148840" y="2362200"/>
                </a:lnTo>
                <a:lnTo>
                  <a:pt x="1950720" y="2293620"/>
                </a:lnTo>
                <a:lnTo>
                  <a:pt x="1874520" y="2164080"/>
                </a:lnTo>
                <a:lnTo>
                  <a:pt x="1958340" y="2148840"/>
                </a:lnTo>
                <a:lnTo>
                  <a:pt x="2080260" y="2232660"/>
                </a:lnTo>
                <a:lnTo>
                  <a:pt x="2301240" y="2270760"/>
                </a:lnTo>
                <a:lnTo>
                  <a:pt x="2506980" y="2301240"/>
                </a:lnTo>
                <a:lnTo>
                  <a:pt x="2674620" y="2255520"/>
                </a:lnTo>
                <a:lnTo>
                  <a:pt x="2697480" y="2346960"/>
                </a:lnTo>
                <a:lnTo>
                  <a:pt x="2499360" y="2415540"/>
                </a:lnTo>
                <a:lnTo>
                  <a:pt x="2339340" y="2499360"/>
                </a:lnTo>
                <a:lnTo>
                  <a:pt x="2316480" y="2583180"/>
                </a:lnTo>
                <a:lnTo>
                  <a:pt x="2506980" y="2613660"/>
                </a:lnTo>
                <a:lnTo>
                  <a:pt x="2857500" y="2674620"/>
                </a:lnTo>
                <a:lnTo>
                  <a:pt x="3139440" y="2628900"/>
                </a:lnTo>
                <a:lnTo>
                  <a:pt x="3322320" y="2529840"/>
                </a:lnTo>
                <a:lnTo>
                  <a:pt x="3520440" y="2537460"/>
                </a:lnTo>
                <a:lnTo>
                  <a:pt x="3596640" y="2529840"/>
                </a:lnTo>
                <a:lnTo>
                  <a:pt x="3733800" y="2537460"/>
                </a:lnTo>
                <a:lnTo>
                  <a:pt x="3764280" y="2712720"/>
                </a:lnTo>
                <a:lnTo>
                  <a:pt x="3954780" y="2773680"/>
                </a:lnTo>
                <a:lnTo>
                  <a:pt x="4160520" y="2872740"/>
                </a:lnTo>
                <a:lnTo>
                  <a:pt x="4297680" y="2895600"/>
                </a:lnTo>
                <a:lnTo>
                  <a:pt x="4236720" y="2750820"/>
                </a:lnTo>
                <a:lnTo>
                  <a:pt x="4084320" y="2667000"/>
                </a:lnTo>
                <a:lnTo>
                  <a:pt x="3985260" y="2529840"/>
                </a:lnTo>
                <a:lnTo>
                  <a:pt x="4061460" y="2499360"/>
                </a:lnTo>
                <a:lnTo>
                  <a:pt x="4229100" y="2659380"/>
                </a:lnTo>
                <a:lnTo>
                  <a:pt x="4274820" y="2727960"/>
                </a:lnTo>
                <a:lnTo>
                  <a:pt x="4366260" y="2872740"/>
                </a:lnTo>
                <a:lnTo>
                  <a:pt x="4450080" y="2887980"/>
                </a:lnTo>
                <a:lnTo>
                  <a:pt x="4419600" y="2987040"/>
                </a:lnTo>
                <a:lnTo>
                  <a:pt x="4381500" y="3032760"/>
                </a:lnTo>
                <a:lnTo>
                  <a:pt x="4488180" y="3078480"/>
                </a:lnTo>
                <a:lnTo>
                  <a:pt x="4442460" y="3154680"/>
                </a:lnTo>
                <a:lnTo>
                  <a:pt x="4358640" y="3208020"/>
                </a:lnTo>
                <a:lnTo>
                  <a:pt x="4297680" y="3101340"/>
                </a:lnTo>
                <a:lnTo>
                  <a:pt x="4114800" y="3009900"/>
                </a:lnTo>
                <a:lnTo>
                  <a:pt x="3863340" y="2872740"/>
                </a:lnTo>
                <a:lnTo>
                  <a:pt x="3787140" y="2773680"/>
                </a:lnTo>
                <a:lnTo>
                  <a:pt x="3528060" y="2857500"/>
                </a:lnTo>
                <a:lnTo>
                  <a:pt x="3528060" y="2857500"/>
                </a:lnTo>
                <a:lnTo>
                  <a:pt x="3101340" y="2727960"/>
                </a:lnTo>
                <a:lnTo>
                  <a:pt x="2956560" y="2819400"/>
                </a:lnTo>
                <a:lnTo>
                  <a:pt x="2834640" y="2819400"/>
                </a:lnTo>
                <a:lnTo>
                  <a:pt x="2773680" y="2735580"/>
                </a:lnTo>
                <a:lnTo>
                  <a:pt x="2484120" y="2872740"/>
                </a:lnTo>
                <a:lnTo>
                  <a:pt x="2438400" y="2926080"/>
                </a:lnTo>
                <a:lnTo>
                  <a:pt x="2217420" y="2781300"/>
                </a:lnTo>
                <a:lnTo>
                  <a:pt x="2065020" y="2758440"/>
                </a:lnTo>
                <a:lnTo>
                  <a:pt x="1798320" y="2705100"/>
                </a:lnTo>
                <a:lnTo>
                  <a:pt x="1577340" y="2674620"/>
                </a:lnTo>
                <a:lnTo>
                  <a:pt x="1478280" y="2674620"/>
                </a:lnTo>
                <a:lnTo>
                  <a:pt x="1196340" y="2537460"/>
                </a:lnTo>
                <a:lnTo>
                  <a:pt x="922020" y="2415540"/>
                </a:lnTo>
                <a:lnTo>
                  <a:pt x="815340" y="2217420"/>
                </a:lnTo>
                <a:lnTo>
                  <a:pt x="769620" y="2080260"/>
                </a:lnTo>
                <a:close/>
              </a:path>
            </a:pathLst>
          </a:custGeom>
          <a:solidFill>
            <a:srgbClr val="7030A0">
              <a:alpha val="44000"/>
            </a:srgbClr>
          </a:solidFill>
          <a:ln w="0" cmpd="sng">
            <a:noFill/>
          </a:ln>
          <a:effectLst>
            <a:glow rad="101600">
              <a:srgbClr val="7030A0">
                <a:alpha val="6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ostoručno 6"/>
          <p:cNvSpPr/>
          <p:nvPr/>
        </p:nvSpPr>
        <p:spPr>
          <a:xfrm>
            <a:off x="1729740" y="1531620"/>
            <a:ext cx="5135880" cy="2743200"/>
          </a:xfrm>
          <a:custGeom>
            <a:avLst/>
            <a:gdLst>
              <a:gd name="connsiteX0" fmla="*/ 53340 w 5135880"/>
              <a:gd name="connsiteY0" fmla="*/ 350520 h 2743200"/>
              <a:gd name="connsiteX1" fmla="*/ 320040 w 5135880"/>
              <a:gd name="connsiteY1" fmla="*/ 464820 h 2743200"/>
              <a:gd name="connsiteX2" fmla="*/ 464820 w 5135880"/>
              <a:gd name="connsiteY2" fmla="*/ 525780 h 2743200"/>
              <a:gd name="connsiteX3" fmla="*/ 632460 w 5135880"/>
              <a:gd name="connsiteY3" fmla="*/ 518160 h 2743200"/>
              <a:gd name="connsiteX4" fmla="*/ 769620 w 5135880"/>
              <a:gd name="connsiteY4" fmla="*/ 502920 h 2743200"/>
              <a:gd name="connsiteX5" fmla="*/ 838200 w 5135880"/>
              <a:gd name="connsiteY5" fmla="*/ 556260 h 2743200"/>
              <a:gd name="connsiteX6" fmla="*/ 906780 w 5135880"/>
              <a:gd name="connsiteY6" fmla="*/ 571500 h 2743200"/>
              <a:gd name="connsiteX7" fmla="*/ 952500 w 5135880"/>
              <a:gd name="connsiteY7" fmla="*/ 579120 h 2743200"/>
              <a:gd name="connsiteX8" fmla="*/ 1036320 w 5135880"/>
              <a:gd name="connsiteY8" fmla="*/ 586740 h 2743200"/>
              <a:gd name="connsiteX9" fmla="*/ 1226820 w 5135880"/>
              <a:gd name="connsiteY9" fmla="*/ 693420 h 2743200"/>
              <a:gd name="connsiteX10" fmla="*/ 1363980 w 5135880"/>
              <a:gd name="connsiteY10" fmla="*/ 784860 h 2743200"/>
              <a:gd name="connsiteX11" fmla="*/ 1524000 w 5135880"/>
              <a:gd name="connsiteY11" fmla="*/ 967740 h 2743200"/>
              <a:gd name="connsiteX12" fmla="*/ 1691640 w 5135880"/>
              <a:gd name="connsiteY12" fmla="*/ 1127760 h 2743200"/>
              <a:gd name="connsiteX13" fmla="*/ 1813560 w 5135880"/>
              <a:gd name="connsiteY13" fmla="*/ 1272540 h 2743200"/>
              <a:gd name="connsiteX14" fmla="*/ 2065020 w 5135880"/>
              <a:gd name="connsiteY14" fmla="*/ 1325880 h 2743200"/>
              <a:gd name="connsiteX15" fmla="*/ 2225040 w 5135880"/>
              <a:gd name="connsiteY15" fmla="*/ 1402080 h 2743200"/>
              <a:gd name="connsiteX16" fmla="*/ 2316480 w 5135880"/>
              <a:gd name="connsiteY16" fmla="*/ 1539240 h 2743200"/>
              <a:gd name="connsiteX17" fmla="*/ 2727960 w 5135880"/>
              <a:gd name="connsiteY17" fmla="*/ 1676400 h 2743200"/>
              <a:gd name="connsiteX18" fmla="*/ 3116580 w 5135880"/>
              <a:gd name="connsiteY18" fmla="*/ 1737360 h 2743200"/>
              <a:gd name="connsiteX19" fmla="*/ 3398520 w 5135880"/>
              <a:gd name="connsiteY19" fmla="*/ 1790700 h 2743200"/>
              <a:gd name="connsiteX20" fmla="*/ 3627120 w 5135880"/>
              <a:gd name="connsiteY20" fmla="*/ 1905000 h 2743200"/>
              <a:gd name="connsiteX21" fmla="*/ 3878580 w 5135880"/>
              <a:gd name="connsiteY21" fmla="*/ 2072640 h 2743200"/>
              <a:gd name="connsiteX22" fmla="*/ 4130040 w 5135880"/>
              <a:gd name="connsiteY22" fmla="*/ 2141220 h 2743200"/>
              <a:gd name="connsiteX23" fmla="*/ 4358640 w 5135880"/>
              <a:gd name="connsiteY23" fmla="*/ 2141220 h 2743200"/>
              <a:gd name="connsiteX24" fmla="*/ 4396740 w 5135880"/>
              <a:gd name="connsiteY24" fmla="*/ 2263140 h 2743200"/>
              <a:gd name="connsiteX25" fmla="*/ 4419600 w 5135880"/>
              <a:gd name="connsiteY25" fmla="*/ 2354580 h 2743200"/>
              <a:gd name="connsiteX26" fmla="*/ 4396740 w 5135880"/>
              <a:gd name="connsiteY26" fmla="*/ 2446020 h 2743200"/>
              <a:gd name="connsiteX27" fmla="*/ 4701540 w 5135880"/>
              <a:gd name="connsiteY27" fmla="*/ 2651760 h 2743200"/>
              <a:gd name="connsiteX28" fmla="*/ 4892040 w 5135880"/>
              <a:gd name="connsiteY28" fmla="*/ 2727960 h 2743200"/>
              <a:gd name="connsiteX29" fmla="*/ 5135880 w 5135880"/>
              <a:gd name="connsiteY29" fmla="*/ 2743200 h 2743200"/>
              <a:gd name="connsiteX30" fmla="*/ 5113020 w 5135880"/>
              <a:gd name="connsiteY30" fmla="*/ 2667000 h 2743200"/>
              <a:gd name="connsiteX31" fmla="*/ 5021580 w 5135880"/>
              <a:gd name="connsiteY31" fmla="*/ 2667000 h 2743200"/>
              <a:gd name="connsiteX32" fmla="*/ 4876800 w 5135880"/>
              <a:gd name="connsiteY32" fmla="*/ 2667000 h 2743200"/>
              <a:gd name="connsiteX33" fmla="*/ 4876800 w 5135880"/>
              <a:gd name="connsiteY33" fmla="*/ 2598420 h 2743200"/>
              <a:gd name="connsiteX34" fmla="*/ 4876800 w 5135880"/>
              <a:gd name="connsiteY34" fmla="*/ 2598420 h 2743200"/>
              <a:gd name="connsiteX35" fmla="*/ 4739640 w 5135880"/>
              <a:gd name="connsiteY35" fmla="*/ 2613660 h 2743200"/>
              <a:gd name="connsiteX36" fmla="*/ 4488180 w 5135880"/>
              <a:gd name="connsiteY36" fmla="*/ 2430780 h 2743200"/>
              <a:gd name="connsiteX37" fmla="*/ 4488180 w 5135880"/>
              <a:gd name="connsiteY37" fmla="*/ 2430780 h 2743200"/>
              <a:gd name="connsiteX38" fmla="*/ 4472940 w 5135880"/>
              <a:gd name="connsiteY38" fmla="*/ 2324100 h 2743200"/>
              <a:gd name="connsiteX39" fmla="*/ 4457700 w 5135880"/>
              <a:gd name="connsiteY39" fmla="*/ 2263140 h 2743200"/>
              <a:gd name="connsiteX40" fmla="*/ 4488180 w 5135880"/>
              <a:gd name="connsiteY40" fmla="*/ 2179320 h 2743200"/>
              <a:gd name="connsiteX41" fmla="*/ 4594860 w 5135880"/>
              <a:gd name="connsiteY41" fmla="*/ 2156460 h 2743200"/>
              <a:gd name="connsiteX42" fmla="*/ 4564380 w 5135880"/>
              <a:gd name="connsiteY42" fmla="*/ 2034540 h 2743200"/>
              <a:gd name="connsiteX43" fmla="*/ 4381500 w 5135880"/>
              <a:gd name="connsiteY43" fmla="*/ 1965960 h 2743200"/>
              <a:gd name="connsiteX44" fmla="*/ 4404360 w 5135880"/>
              <a:gd name="connsiteY44" fmla="*/ 1905000 h 2743200"/>
              <a:gd name="connsiteX45" fmla="*/ 4381500 w 5135880"/>
              <a:gd name="connsiteY45" fmla="*/ 1676400 h 2743200"/>
              <a:gd name="connsiteX46" fmla="*/ 4312920 w 5135880"/>
              <a:gd name="connsiteY46" fmla="*/ 1546860 h 2743200"/>
              <a:gd name="connsiteX47" fmla="*/ 4282440 w 5135880"/>
              <a:gd name="connsiteY47" fmla="*/ 1417320 h 2743200"/>
              <a:gd name="connsiteX48" fmla="*/ 4267200 w 5135880"/>
              <a:gd name="connsiteY48" fmla="*/ 1257300 h 2743200"/>
              <a:gd name="connsiteX49" fmla="*/ 4114800 w 5135880"/>
              <a:gd name="connsiteY49" fmla="*/ 1272540 h 2743200"/>
              <a:gd name="connsiteX50" fmla="*/ 4160520 w 5135880"/>
              <a:gd name="connsiteY50" fmla="*/ 1584960 h 2743200"/>
              <a:gd name="connsiteX51" fmla="*/ 4221480 w 5135880"/>
              <a:gd name="connsiteY51" fmla="*/ 1760220 h 2743200"/>
              <a:gd name="connsiteX52" fmla="*/ 4251960 w 5135880"/>
              <a:gd name="connsiteY52" fmla="*/ 1859280 h 2743200"/>
              <a:gd name="connsiteX53" fmla="*/ 4251960 w 5135880"/>
              <a:gd name="connsiteY53" fmla="*/ 1859280 h 2743200"/>
              <a:gd name="connsiteX54" fmla="*/ 4274820 w 5135880"/>
              <a:gd name="connsiteY54" fmla="*/ 1958340 h 2743200"/>
              <a:gd name="connsiteX55" fmla="*/ 4076700 w 5135880"/>
              <a:gd name="connsiteY55" fmla="*/ 2019300 h 2743200"/>
              <a:gd name="connsiteX56" fmla="*/ 3909060 w 5135880"/>
              <a:gd name="connsiteY56" fmla="*/ 1988820 h 2743200"/>
              <a:gd name="connsiteX57" fmla="*/ 3665220 w 5135880"/>
              <a:gd name="connsiteY57" fmla="*/ 1821180 h 2743200"/>
              <a:gd name="connsiteX58" fmla="*/ 3429000 w 5135880"/>
              <a:gd name="connsiteY58" fmla="*/ 1729740 h 2743200"/>
              <a:gd name="connsiteX59" fmla="*/ 3230880 w 5135880"/>
              <a:gd name="connsiteY59" fmla="*/ 1592580 h 2743200"/>
              <a:gd name="connsiteX60" fmla="*/ 3055620 w 5135880"/>
              <a:gd name="connsiteY60" fmla="*/ 1592580 h 2743200"/>
              <a:gd name="connsiteX61" fmla="*/ 3055620 w 5135880"/>
              <a:gd name="connsiteY61" fmla="*/ 1592580 h 2743200"/>
              <a:gd name="connsiteX62" fmla="*/ 2834640 w 5135880"/>
              <a:gd name="connsiteY62" fmla="*/ 1562100 h 2743200"/>
              <a:gd name="connsiteX63" fmla="*/ 2727960 w 5135880"/>
              <a:gd name="connsiteY63" fmla="*/ 1562100 h 2743200"/>
              <a:gd name="connsiteX64" fmla="*/ 2621280 w 5135880"/>
              <a:gd name="connsiteY64" fmla="*/ 1592580 h 2743200"/>
              <a:gd name="connsiteX65" fmla="*/ 2499360 w 5135880"/>
              <a:gd name="connsiteY65" fmla="*/ 1455420 h 2743200"/>
              <a:gd name="connsiteX66" fmla="*/ 2369820 w 5135880"/>
              <a:gd name="connsiteY66" fmla="*/ 1440180 h 2743200"/>
              <a:gd name="connsiteX67" fmla="*/ 2217420 w 5135880"/>
              <a:gd name="connsiteY67" fmla="*/ 1226820 h 2743200"/>
              <a:gd name="connsiteX68" fmla="*/ 1996440 w 5135880"/>
              <a:gd name="connsiteY68" fmla="*/ 1211580 h 2743200"/>
              <a:gd name="connsiteX69" fmla="*/ 1912620 w 5135880"/>
              <a:gd name="connsiteY69" fmla="*/ 1188720 h 2743200"/>
              <a:gd name="connsiteX70" fmla="*/ 1783080 w 5135880"/>
              <a:gd name="connsiteY70" fmla="*/ 1043940 h 2743200"/>
              <a:gd name="connsiteX71" fmla="*/ 1676400 w 5135880"/>
              <a:gd name="connsiteY71" fmla="*/ 838200 h 2743200"/>
              <a:gd name="connsiteX72" fmla="*/ 1615440 w 5135880"/>
              <a:gd name="connsiteY72" fmla="*/ 762000 h 2743200"/>
              <a:gd name="connsiteX73" fmla="*/ 1371600 w 5135880"/>
              <a:gd name="connsiteY73" fmla="*/ 693420 h 2743200"/>
              <a:gd name="connsiteX74" fmla="*/ 1203960 w 5135880"/>
              <a:gd name="connsiteY74" fmla="*/ 487680 h 2743200"/>
              <a:gd name="connsiteX75" fmla="*/ 1173480 w 5135880"/>
              <a:gd name="connsiteY75" fmla="*/ 335280 h 2743200"/>
              <a:gd name="connsiteX76" fmla="*/ 1082040 w 5135880"/>
              <a:gd name="connsiteY76" fmla="*/ 289560 h 2743200"/>
              <a:gd name="connsiteX77" fmla="*/ 922020 w 5135880"/>
              <a:gd name="connsiteY77" fmla="*/ 175260 h 2743200"/>
              <a:gd name="connsiteX78" fmla="*/ 762000 w 5135880"/>
              <a:gd name="connsiteY78" fmla="*/ 99060 h 2743200"/>
              <a:gd name="connsiteX79" fmla="*/ 533400 w 5135880"/>
              <a:gd name="connsiteY79" fmla="*/ 7620 h 2743200"/>
              <a:gd name="connsiteX80" fmla="*/ 342900 w 5135880"/>
              <a:gd name="connsiteY80" fmla="*/ 0 h 2743200"/>
              <a:gd name="connsiteX81" fmla="*/ 312420 w 5135880"/>
              <a:gd name="connsiteY81" fmla="*/ 53340 h 2743200"/>
              <a:gd name="connsiteX82" fmla="*/ 434340 w 5135880"/>
              <a:gd name="connsiteY82" fmla="*/ 53340 h 2743200"/>
              <a:gd name="connsiteX83" fmla="*/ 525780 w 5135880"/>
              <a:gd name="connsiteY83" fmla="*/ 53340 h 2743200"/>
              <a:gd name="connsiteX84" fmla="*/ 678180 w 5135880"/>
              <a:gd name="connsiteY84" fmla="*/ 190500 h 2743200"/>
              <a:gd name="connsiteX85" fmla="*/ 922020 w 5135880"/>
              <a:gd name="connsiteY85" fmla="*/ 358140 h 2743200"/>
              <a:gd name="connsiteX86" fmla="*/ 922020 w 5135880"/>
              <a:gd name="connsiteY86" fmla="*/ 358140 h 2743200"/>
              <a:gd name="connsiteX87" fmla="*/ 784860 w 5135880"/>
              <a:gd name="connsiteY87" fmla="*/ 388620 h 2743200"/>
              <a:gd name="connsiteX88" fmla="*/ 571500 w 5135880"/>
              <a:gd name="connsiteY88" fmla="*/ 381000 h 2743200"/>
              <a:gd name="connsiteX89" fmla="*/ 365760 w 5135880"/>
              <a:gd name="connsiteY89" fmla="*/ 304800 h 2743200"/>
              <a:gd name="connsiteX90" fmla="*/ 365760 w 5135880"/>
              <a:gd name="connsiteY90" fmla="*/ 304800 h 2743200"/>
              <a:gd name="connsiteX91" fmla="*/ 236220 w 5135880"/>
              <a:gd name="connsiteY91" fmla="*/ 335280 h 2743200"/>
              <a:gd name="connsiteX92" fmla="*/ 137160 w 5135880"/>
              <a:gd name="connsiteY92" fmla="*/ 289560 h 2743200"/>
              <a:gd name="connsiteX93" fmla="*/ 45720 w 5135880"/>
              <a:gd name="connsiteY93" fmla="*/ 266700 h 2743200"/>
              <a:gd name="connsiteX94" fmla="*/ 0 w 5135880"/>
              <a:gd name="connsiteY94" fmla="*/ 320040 h 2743200"/>
              <a:gd name="connsiteX95" fmla="*/ 0 w 5135880"/>
              <a:gd name="connsiteY95" fmla="*/ 32004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135880" h="2743200">
                <a:moveTo>
                  <a:pt x="53340" y="350520"/>
                </a:moveTo>
                <a:lnTo>
                  <a:pt x="320040" y="464820"/>
                </a:lnTo>
                <a:lnTo>
                  <a:pt x="464820" y="525780"/>
                </a:lnTo>
                <a:lnTo>
                  <a:pt x="632460" y="518160"/>
                </a:lnTo>
                <a:lnTo>
                  <a:pt x="769620" y="502920"/>
                </a:lnTo>
                <a:lnTo>
                  <a:pt x="838200" y="556260"/>
                </a:lnTo>
                <a:cubicBezTo>
                  <a:pt x="861060" y="561340"/>
                  <a:pt x="884062" y="565820"/>
                  <a:pt x="906780" y="571500"/>
                </a:cubicBezTo>
                <a:cubicBezTo>
                  <a:pt x="946899" y="581530"/>
                  <a:pt x="912093" y="579120"/>
                  <a:pt x="952500" y="579120"/>
                </a:cubicBezTo>
                <a:lnTo>
                  <a:pt x="1036320" y="586740"/>
                </a:lnTo>
                <a:lnTo>
                  <a:pt x="1226820" y="693420"/>
                </a:lnTo>
                <a:lnTo>
                  <a:pt x="1363980" y="784860"/>
                </a:lnTo>
                <a:lnTo>
                  <a:pt x="1524000" y="967740"/>
                </a:lnTo>
                <a:lnTo>
                  <a:pt x="1691640" y="1127760"/>
                </a:lnTo>
                <a:lnTo>
                  <a:pt x="1813560" y="1272540"/>
                </a:lnTo>
                <a:lnTo>
                  <a:pt x="2065020" y="1325880"/>
                </a:lnTo>
                <a:lnTo>
                  <a:pt x="2225040" y="1402080"/>
                </a:lnTo>
                <a:lnTo>
                  <a:pt x="2316480" y="1539240"/>
                </a:lnTo>
                <a:lnTo>
                  <a:pt x="2727960" y="1676400"/>
                </a:lnTo>
                <a:lnTo>
                  <a:pt x="3116580" y="1737360"/>
                </a:lnTo>
                <a:lnTo>
                  <a:pt x="3398520" y="1790700"/>
                </a:lnTo>
                <a:lnTo>
                  <a:pt x="3627120" y="1905000"/>
                </a:lnTo>
                <a:lnTo>
                  <a:pt x="3878580" y="2072640"/>
                </a:lnTo>
                <a:lnTo>
                  <a:pt x="4130040" y="2141220"/>
                </a:lnTo>
                <a:lnTo>
                  <a:pt x="4358640" y="2141220"/>
                </a:lnTo>
                <a:lnTo>
                  <a:pt x="4396740" y="2263140"/>
                </a:lnTo>
                <a:lnTo>
                  <a:pt x="4419600" y="2354580"/>
                </a:lnTo>
                <a:lnTo>
                  <a:pt x="4396740" y="2446020"/>
                </a:lnTo>
                <a:lnTo>
                  <a:pt x="4701540" y="2651760"/>
                </a:lnTo>
                <a:lnTo>
                  <a:pt x="4892040" y="2727960"/>
                </a:lnTo>
                <a:lnTo>
                  <a:pt x="5135880" y="2743200"/>
                </a:lnTo>
                <a:lnTo>
                  <a:pt x="5113020" y="2667000"/>
                </a:lnTo>
                <a:lnTo>
                  <a:pt x="5021580" y="2667000"/>
                </a:lnTo>
                <a:lnTo>
                  <a:pt x="4876800" y="2667000"/>
                </a:lnTo>
                <a:lnTo>
                  <a:pt x="4876800" y="2598420"/>
                </a:lnTo>
                <a:lnTo>
                  <a:pt x="4876800" y="2598420"/>
                </a:lnTo>
                <a:lnTo>
                  <a:pt x="4739640" y="2613660"/>
                </a:lnTo>
                <a:lnTo>
                  <a:pt x="4488180" y="2430780"/>
                </a:lnTo>
                <a:lnTo>
                  <a:pt x="4488180" y="2430780"/>
                </a:lnTo>
                <a:lnTo>
                  <a:pt x="4472940" y="2324100"/>
                </a:lnTo>
                <a:lnTo>
                  <a:pt x="4457700" y="2263140"/>
                </a:lnTo>
                <a:lnTo>
                  <a:pt x="4488180" y="2179320"/>
                </a:lnTo>
                <a:lnTo>
                  <a:pt x="4594860" y="2156460"/>
                </a:lnTo>
                <a:lnTo>
                  <a:pt x="4564380" y="2034540"/>
                </a:lnTo>
                <a:lnTo>
                  <a:pt x="4381500" y="1965960"/>
                </a:lnTo>
                <a:lnTo>
                  <a:pt x="4404360" y="1905000"/>
                </a:lnTo>
                <a:lnTo>
                  <a:pt x="4381500" y="1676400"/>
                </a:lnTo>
                <a:lnTo>
                  <a:pt x="4312920" y="1546860"/>
                </a:lnTo>
                <a:lnTo>
                  <a:pt x="4282440" y="1417320"/>
                </a:lnTo>
                <a:lnTo>
                  <a:pt x="4267200" y="1257300"/>
                </a:lnTo>
                <a:lnTo>
                  <a:pt x="4114800" y="1272540"/>
                </a:lnTo>
                <a:lnTo>
                  <a:pt x="4160520" y="1584960"/>
                </a:lnTo>
                <a:lnTo>
                  <a:pt x="4221480" y="1760220"/>
                </a:lnTo>
                <a:lnTo>
                  <a:pt x="4251960" y="1859280"/>
                </a:lnTo>
                <a:lnTo>
                  <a:pt x="4251960" y="1859280"/>
                </a:lnTo>
                <a:lnTo>
                  <a:pt x="4274820" y="1958340"/>
                </a:lnTo>
                <a:lnTo>
                  <a:pt x="4076700" y="2019300"/>
                </a:lnTo>
                <a:lnTo>
                  <a:pt x="3909060" y="1988820"/>
                </a:lnTo>
                <a:lnTo>
                  <a:pt x="3665220" y="1821180"/>
                </a:lnTo>
                <a:lnTo>
                  <a:pt x="3429000" y="1729740"/>
                </a:lnTo>
                <a:lnTo>
                  <a:pt x="3230880" y="1592580"/>
                </a:lnTo>
                <a:lnTo>
                  <a:pt x="3055620" y="1592580"/>
                </a:lnTo>
                <a:lnTo>
                  <a:pt x="3055620" y="1592580"/>
                </a:lnTo>
                <a:lnTo>
                  <a:pt x="2834640" y="1562100"/>
                </a:lnTo>
                <a:lnTo>
                  <a:pt x="2727960" y="1562100"/>
                </a:lnTo>
                <a:lnTo>
                  <a:pt x="2621280" y="1592580"/>
                </a:lnTo>
                <a:lnTo>
                  <a:pt x="2499360" y="1455420"/>
                </a:lnTo>
                <a:lnTo>
                  <a:pt x="2369820" y="1440180"/>
                </a:lnTo>
                <a:lnTo>
                  <a:pt x="2217420" y="1226820"/>
                </a:lnTo>
                <a:lnTo>
                  <a:pt x="1996440" y="1211580"/>
                </a:lnTo>
                <a:lnTo>
                  <a:pt x="1912620" y="1188720"/>
                </a:lnTo>
                <a:lnTo>
                  <a:pt x="1783080" y="1043940"/>
                </a:lnTo>
                <a:lnTo>
                  <a:pt x="1676400" y="838200"/>
                </a:lnTo>
                <a:lnTo>
                  <a:pt x="1615440" y="762000"/>
                </a:lnTo>
                <a:lnTo>
                  <a:pt x="1371600" y="693420"/>
                </a:lnTo>
                <a:lnTo>
                  <a:pt x="1203960" y="487680"/>
                </a:lnTo>
                <a:lnTo>
                  <a:pt x="1173480" y="335280"/>
                </a:lnTo>
                <a:lnTo>
                  <a:pt x="1082040" y="289560"/>
                </a:lnTo>
                <a:lnTo>
                  <a:pt x="922020" y="175260"/>
                </a:lnTo>
                <a:lnTo>
                  <a:pt x="762000" y="99060"/>
                </a:lnTo>
                <a:lnTo>
                  <a:pt x="533400" y="7620"/>
                </a:lnTo>
                <a:lnTo>
                  <a:pt x="342900" y="0"/>
                </a:lnTo>
                <a:lnTo>
                  <a:pt x="312420" y="53340"/>
                </a:lnTo>
                <a:lnTo>
                  <a:pt x="434340" y="53340"/>
                </a:lnTo>
                <a:lnTo>
                  <a:pt x="525780" y="53340"/>
                </a:lnTo>
                <a:lnTo>
                  <a:pt x="678180" y="190500"/>
                </a:lnTo>
                <a:lnTo>
                  <a:pt x="922020" y="358140"/>
                </a:lnTo>
                <a:lnTo>
                  <a:pt x="922020" y="358140"/>
                </a:lnTo>
                <a:lnTo>
                  <a:pt x="784860" y="388620"/>
                </a:lnTo>
                <a:lnTo>
                  <a:pt x="571500" y="381000"/>
                </a:lnTo>
                <a:lnTo>
                  <a:pt x="365760" y="304800"/>
                </a:lnTo>
                <a:lnTo>
                  <a:pt x="365760" y="304800"/>
                </a:lnTo>
                <a:lnTo>
                  <a:pt x="236220" y="335280"/>
                </a:lnTo>
                <a:lnTo>
                  <a:pt x="137160" y="289560"/>
                </a:lnTo>
                <a:lnTo>
                  <a:pt x="45720" y="266700"/>
                </a:lnTo>
                <a:lnTo>
                  <a:pt x="0" y="320040"/>
                </a:lnTo>
                <a:lnTo>
                  <a:pt x="0" y="320040"/>
                </a:lnTo>
              </a:path>
            </a:pathLst>
          </a:custGeom>
          <a:solidFill>
            <a:schemeClr val="accent1">
              <a:lumMod val="75000"/>
              <a:alpha val="44000"/>
            </a:schemeClr>
          </a:solidFill>
          <a:ln w="0" cmpd="sng"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ostoručno 13"/>
          <p:cNvSpPr/>
          <p:nvPr/>
        </p:nvSpPr>
        <p:spPr>
          <a:xfrm>
            <a:off x="862013" y="3371850"/>
            <a:ext cx="361950" cy="314325"/>
          </a:xfrm>
          <a:custGeom>
            <a:avLst/>
            <a:gdLst>
              <a:gd name="connsiteX0" fmla="*/ 14287 w 361950"/>
              <a:gd name="connsiteY0" fmla="*/ 0 h 314325"/>
              <a:gd name="connsiteX1" fmla="*/ 147637 w 361950"/>
              <a:gd name="connsiteY1" fmla="*/ 57150 h 314325"/>
              <a:gd name="connsiteX2" fmla="*/ 261937 w 361950"/>
              <a:gd name="connsiteY2" fmla="*/ 23813 h 314325"/>
              <a:gd name="connsiteX3" fmla="*/ 361950 w 361950"/>
              <a:gd name="connsiteY3" fmla="*/ 142875 h 314325"/>
              <a:gd name="connsiteX4" fmla="*/ 333375 w 361950"/>
              <a:gd name="connsiteY4" fmla="*/ 276225 h 314325"/>
              <a:gd name="connsiteX5" fmla="*/ 233362 w 361950"/>
              <a:gd name="connsiteY5" fmla="*/ 314325 h 314325"/>
              <a:gd name="connsiteX6" fmla="*/ 100012 w 361950"/>
              <a:gd name="connsiteY6" fmla="*/ 276225 h 314325"/>
              <a:gd name="connsiteX7" fmla="*/ 0 w 361950"/>
              <a:gd name="connsiteY7" fmla="*/ 109538 h 314325"/>
              <a:gd name="connsiteX8" fmla="*/ 14287 w 361950"/>
              <a:gd name="connsiteY8" fmla="*/ 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950" h="314325">
                <a:moveTo>
                  <a:pt x="14287" y="0"/>
                </a:moveTo>
                <a:lnTo>
                  <a:pt x="147637" y="57150"/>
                </a:lnTo>
                <a:lnTo>
                  <a:pt x="261937" y="23813"/>
                </a:lnTo>
                <a:lnTo>
                  <a:pt x="361950" y="142875"/>
                </a:lnTo>
                <a:lnTo>
                  <a:pt x="333375" y="276225"/>
                </a:lnTo>
                <a:lnTo>
                  <a:pt x="233362" y="314325"/>
                </a:lnTo>
                <a:lnTo>
                  <a:pt x="100012" y="276225"/>
                </a:lnTo>
                <a:lnTo>
                  <a:pt x="0" y="109538"/>
                </a:lnTo>
                <a:lnTo>
                  <a:pt x="14287" y="0"/>
                </a:lnTo>
                <a:close/>
              </a:path>
            </a:pathLst>
          </a:custGeom>
          <a:solidFill>
            <a:srgbClr val="7030A0">
              <a:alpha val="44000"/>
            </a:srgbClr>
          </a:solidFill>
          <a:ln w="0" cmpd="sng">
            <a:noFill/>
          </a:ln>
          <a:effectLst>
            <a:glow rad="101600">
              <a:srgbClr val="7030A0">
                <a:alpha val="6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ostoručno 14"/>
          <p:cNvSpPr/>
          <p:nvPr/>
        </p:nvSpPr>
        <p:spPr>
          <a:xfrm>
            <a:off x="747713" y="3757613"/>
            <a:ext cx="276225" cy="280987"/>
          </a:xfrm>
          <a:custGeom>
            <a:avLst/>
            <a:gdLst>
              <a:gd name="connsiteX0" fmla="*/ 80962 w 276225"/>
              <a:gd name="connsiteY0" fmla="*/ 0 h 280987"/>
              <a:gd name="connsiteX1" fmla="*/ 0 w 276225"/>
              <a:gd name="connsiteY1" fmla="*/ 85725 h 280987"/>
              <a:gd name="connsiteX2" fmla="*/ 4762 w 276225"/>
              <a:gd name="connsiteY2" fmla="*/ 119062 h 280987"/>
              <a:gd name="connsiteX3" fmla="*/ 52387 w 276225"/>
              <a:gd name="connsiteY3" fmla="*/ 142875 h 280987"/>
              <a:gd name="connsiteX4" fmla="*/ 90487 w 276225"/>
              <a:gd name="connsiteY4" fmla="*/ 90487 h 280987"/>
              <a:gd name="connsiteX5" fmla="*/ 128587 w 276225"/>
              <a:gd name="connsiteY5" fmla="*/ 147637 h 280987"/>
              <a:gd name="connsiteX6" fmla="*/ 180975 w 276225"/>
              <a:gd name="connsiteY6" fmla="*/ 223837 h 280987"/>
              <a:gd name="connsiteX7" fmla="*/ 242887 w 276225"/>
              <a:gd name="connsiteY7" fmla="*/ 280987 h 280987"/>
              <a:gd name="connsiteX8" fmla="*/ 276225 w 276225"/>
              <a:gd name="connsiteY8" fmla="*/ 228600 h 280987"/>
              <a:gd name="connsiteX9" fmla="*/ 238125 w 276225"/>
              <a:gd name="connsiteY9" fmla="*/ 114300 h 280987"/>
              <a:gd name="connsiteX10" fmla="*/ 180975 w 276225"/>
              <a:gd name="connsiteY10" fmla="*/ 19050 h 280987"/>
              <a:gd name="connsiteX11" fmla="*/ 80962 w 276225"/>
              <a:gd name="connsiteY11" fmla="*/ 0 h 2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225" h="280987">
                <a:moveTo>
                  <a:pt x="80962" y="0"/>
                </a:moveTo>
                <a:lnTo>
                  <a:pt x="0" y="85725"/>
                </a:lnTo>
                <a:lnTo>
                  <a:pt x="4762" y="119062"/>
                </a:lnTo>
                <a:lnTo>
                  <a:pt x="52387" y="142875"/>
                </a:lnTo>
                <a:lnTo>
                  <a:pt x="90487" y="90487"/>
                </a:lnTo>
                <a:lnTo>
                  <a:pt x="128587" y="147637"/>
                </a:lnTo>
                <a:lnTo>
                  <a:pt x="180975" y="223837"/>
                </a:lnTo>
                <a:lnTo>
                  <a:pt x="242887" y="280987"/>
                </a:lnTo>
                <a:lnTo>
                  <a:pt x="276225" y="228600"/>
                </a:lnTo>
                <a:lnTo>
                  <a:pt x="238125" y="114300"/>
                </a:lnTo>
                <a:lnTo>
                  <a:pt x="180975" y="19050"/>
                </a:lnTo>
                <a:lnTo>
                  <a:pt x="80962" y="0"/>
                </a:lnTo>
                <a:close/>
              </a:path>
            </a:pathLst>
          </a:custGeom>
          <a:solidFill>
            <a:srgbClr val="7030A0">
              <a:alpha val="44000"/>
            </a:srgbClr>
          </a:solidFill>
          <a:ln w="0" cmpd="sng">
            <a:noFill/>
          </a:ln>
          <a:effectLst>
            <a:glow rad="101600">
              <a:srgbClr val="7030A0">
                <a:alpha val="6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ostoručno 16"/>
          <p:cNvSpPr/>
          <p:nvPr/>
        </p:nvSpPr>
        <p:spPr>
          <a:xfrm>
            <a:off x="1136650" y="3898900"/>
            <a:ext cx="660400" cy="406400"/>
          </a:xfrm>
          <a:custGeom>
            <a:avLst/>
            <a:gdLst>
              <a:gd name="connsiteX0" fmla="*/ 584200 w 660400"/>
              <a:gd name="connsiteY0" fmla="*/ 0 h 406400"/>
              <a:gd name="connsiteX1" fmla="*/ 584200 w 660400"/>
              <a:gd name="connsiteY1" fmla="*/ 0 h 406400"/>
              <a:gd name="connsiteX2" fmla="*/ 660400 w 660400"/>
              <a:gd name="connsiteY2" fmla="*/ 57150 h 406400"/>
              <a:gd name="connsiteX3" fmla="*/ 482600 w 660400"/>
              <a:gd name="connsiteY3" fmla="*/ 222250 h 406400"/>
              <a:gd name="connsiteX4" fmla="*/ 336550 w 660400"/>
              <a:gd name="connsiteY4" fmla="*/ 361950 h 406400"/>
              <a:gd name="connsiteX5" fmla="*/ 203200 w 660400"/>
              <a:gd name="connsiteY5" fmla="*/ 406400 h 406400"/>
              <a:gd name="connsiteX6" fmla="*/ 0 w 660400"/>
              <a:gd name="connsiteY6" fmla="*/ 400050 h 406400"/>
              <a:gd name="connsiteX7" fmla="*/ 88900 w 660400"/>
              <a:gd name="connsiteY7" fmla="*/ 349250 h 406400"/>
              <a:gd name="connsiteX8" fmla="*/ 285750 w 660400"/>
              <a:gd name="connsiteY8" fmla="*/ 304800 h 406400"/>
              <a:gd name="connsiteX9" fmla="*/ 584200 w 660400"/>
              <a:gd name="connsiteY9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400" h="406400">
                <a:moveTo>
                  <a:pt x="584200" y="0"/>
                </a:moveTo>
                <a:lnTo>
                  <a:pt x="584200" y="0"/>
                </a:lnTo>
                <a:lnTo>
                  <a:pt x="660400" y="57150"/>
                </a:lnTo>
                <a:lnTo>
                  <a:pt x="482600" y="222250"/>
                </a:lnTo>
                <a:lnTo>
                  <a:pt x="336550" y="361950"/>
                </a:lnTo>
                <a:lnTo>
                  <a:pt x="203200" y="406400"/>
                </a:lnTo>
                <a:lnTo>
                  <a:pt x="0" y="400050"/>
                </a:lnTo>
                <a:lnTo>
                  <a:pt x="88900" y="349250"/>
                </a:lnTo>
                <a:lnTo>
                  <a:pt x="285750" y="304800"/>
                </a:lnTo>
                <a:lnTo>
                  <a:pt x="584200" y="0"/>
                </a:lnTo>
                <a:close/>
              </a:path>
            </a:pathLst>
          </a:custGeom>
          <a:solidFill>
            <a:srgbClr val="7030A0">
              <a:alpha val="44000"/>
            </a:srgbClr>
          </a:solidFill>
          <a:ln w="0" cmpd="sng">
            <a:noFill/>
          </a:ln>
          <a:effectLst>
            <a:glow rad="101600">
              <a:srgbClr val="7030A0">
                <a:alpha val="6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ostoručno 8"/>
          <p:cNvSpPr/>
          <p:nvPr/>
        </p:nvSpPr>
        <p:spPr>
          <a:xfrm>
            <a:off x="822960" y="2819400"/>
            <a:ext cx="3299460" cy="1935480"/>
          </a:xfrm>
          <a:custGeom>
            <a:avLst/>
            <a:gdLst>
              <a:gd name="connsiteX0" fmla="*/ 304800 w 3299460"/>
              <a:gd name="connsiteY0" fmla="*/ 0 h 1935480"/>
              <a:gd name="connsiteX1" fmla="*/ 449580 w 3299460"/>
              <a:gd name="connsiteY1" fmla="*/ 76200 h 1935480"/>
              <a:gd name="connsiteX2" fmla="*/ 548640 w 3299460"/>
              <a:gd name="connsiteY2" fmla="*/ 167640 h 1935480"/>
              <a:gd name="connsiteX3" fmla="*/ 723900 w 3299460"/>
              <a:gd name="connsiteY3" fmla="*/ 182880 h 1935480"/>
              <a:gd name="connsiteX4" fmla="*/ 899160 w 3299460"/>
              <a:gd name="connsiteY4" fmla="*/ 289560 h 1935480"/>
              <a:gd name="connsiteX5" fmla="*/ 1135380 w 3299460"/>
              <a:gd name="connsiteY5" fmla="*/ 342900 h 1935480"/>
              <a:gd name="connsiteX6" fmla="*/ 1196340 w 3299460"/>
              <a:gd name="connsiteY6" fmla="*/ 419100 h 1935480"/>
              <a:gd name="connsiteX7" fmla="*/ 1371600 w 3299460"/>
              <a:gd name="connsiteY7" fmla="*/ 708660 h 1935480"/>
              <a:gd name="connsiteX8" fmla="*/ 1424940 w 3299460"/>
              <a:gd name="connsiteY8" fmla="*/ 838200 h 1935480"/>
              <a:gd name="connsiteX9" fmla="*/ 1630680 w 3299460"/>
              <a:gd name="connsiteY9" fmla="*/ 845820 h 1935480"/>
              <a:gd name="connsiteX10" fmla="*/ 1821180 w 3299460"/>
              <a:gd name="connsiteY10" fmla="*/ 952500 h 1935480"/>
              <a:gd name="connsiteX11" fmla="*/ 1920240 w 3299460"/>
              <a:gd name="connsiteY11" fmla="*/ 1127760 h 1935480"/>
              <a:gd name="connsiteX12" fmla="*/ 1958340 w 3299460"/>
              <a:gd name="connsiteY12" fmla="*/ 1226820 h 1935480"/>
              <a:gd name="connsiteX13" fmla="*/ 2186940 w 3299460"/>
              <a:gd name="connsiteY13" fmla="*/ 1371600 h 1935480"/>
              <a:gd name="connsiteX14" fmla="*/ 2263140 w 3299460"/>
              <a:gd name="connsiteY14" fmla="*/ 1409700 h 1935480"/>
              <a:gd name="connsiteX15" fmla="*/ 2263140 w 3299460"/>
              <a:gd name="connsiteY15" fmla="*/ 1409700 h 1935480"/>
              <a:gd name="connsiteX16" fmla="*/ 2491740 w 3299460"/>
              <a:gd name="connsiteY16" fmla="*/ 1592580 h 1935480"/>
              <a:gd name="connsiteX17" fmla="*/ 2598420 w 3299460"/>
              <a:gd name="connsiteY17" fmla="*/ 1623060 h 1935480"/>
              <a:gd name="connsiteX18" fmla="*/ 2705100 w 3299460"/>
              <a:gd name="connsiteY18" fmla="*/ 1539240 h 1935480"/>
              <a:gd name="connsiteX19" fmla="*/ 2849880 w 3299460"/>
              <a:gd name="connsiteY19" fmla="*/ 1592580 h 1935480"/>
              <a:gd name="connsiteX20" fmla="*/ 3017520 w 3299460"/>
              <a:gd name="connsiteY20" fmla="*/ 1638300 h 1935480"/>
              <a:gd name="connsiteX21" fmla="*/ 3147060 w 3299460"/>
              <a:gd name="connsiteY21" fmla="*/ 1676400 h 1935480"/>
              <a:gd name="connsiteX22" fmla="*/ 3299460 w 3299460"/>
              <a:gd name="connsiteY22" fmla="*/ 1676400 h 1935480"/>
              <a:gd name="connsiteX23" fmla="*/ 3215640 w 3299460"/>
              <a:gd name="connsiteY23" fmla="*/ 1722120 h 1935480"/>
              <a:gd name="connsiteX24" fmla="*/ 3017520 w 3299460"/>
              <a:gd name="connsiteY24" fmla="*/ 1714500 h 1935480"/>
              <a:gd name="connsiteX25" fmla="*/ 2903220 w 3299460"/>
              <a:gd name="connsiteY25" fmla="*/ 1668780 h 1935480"/>
              <a:gd name="connsiteX26" fmla="*/ 2788920 w 3299460"/>
              <a:gd name="connsiteY26" fmla="*/ 1661160 h 1935480"/>
              <a:gd name="connsiteX27" fmla="*/ 2689860 w 3299460"/>
              <a:gd name="connsiteY27" fmla="*/ 1600200 h 1935480"/>
              <a:gd name="connsiteX28" fmla="*/ 2590800 w 3299460"/>
              <a:gd name="connsiteY28" fmla="*/ 1653540 h 1935480"/>
              <a:gd name="connsiteX29" fmla="*/ 2346960 w 3299460"/>
              <a:gd name="connsiteY29" fmla="*/ 1531620 h 1935480"/>
              <a:gd name="connsiteX30" fmla="*/ 2209800 w 3299460"/>
              <a:gd name="connsiteY30" fmla="*/ 1440180 h 1935480"/>
              <a:gd name="connsiteX31" fmla="*/ 2133600 w 3299460"/>
              <a:gd name="connsiteY31" fmla="*/ 1485900 h 1935480"/>
              <a:gd name="connsiteX32" fmla="*/ 2103120 w 3299460"/>
              <a:gd name="connsiteY32" fmla="*/ 1424940 h 1935480"/>
              <a:gd name="connsiteX33" fmla="*/ 2042160 w 3299460"/>
              <a:gd name="connsiteY33" fmla="*/ 1455420 h 1935480"/>
              <a:gd name="connsiteX34" fmla="*/ 2011680 w 3299460"/>
              <a:gd name="connsiteY34" fmla="*/ 1524000 h 1935480"/>
              <a:gd name="connsiteX35" fmla="*/ 2011680 w 3299460"/>
              <a:gd name="connsiteY35" fmla="*/ 1524000 h 1935480"/>
              <a:gd name="connsiteX36" fmla="*/ 1866900 w 3299460"/>
              <a:gd name="connsiteY36" fmla="*/ 1493520 h 1935480"/>
              <a:gd name="connsiteX37" fmla="*/ 1760220 w 3299460"/>
              <a:gd name="connsiteY37" fmla="*/ 1485900 h 1935480"/>
              <a:gd name="connsiteX38" fmla="*/ 1623060 w 3299460"/>
              <a:gd name="connsiteY38" fmla="*/ 1463040 h 1935480"/>
              <a:gd name="connsiteX39" fmla="*/ 1539240 w 3299460"/>
              <a:gd name="connsiteY39" fmla="*/ 1478280 h 1935480"/>
              <a:gd name="connsiteX40" fmla="*/ 1432560 w 3299460"/>
              <a:gd name="connsiteY40" fmla="*/ 1615440 h 1935480"/>
              <a:gd name="connsiteX41" fmla="*/ 1356360 w 3299460"/>
              <a:gd name="connsiteY41" fmla="*/ 1699260 h 1935480"/>
              <a:gd name="connsiteX42" fmla="*/ 1318260 w 3299460"/>
              <a:gd name="connsiteY42" fmla="*/ 1851660 h 1935480"/>
              <a:gd name="connsiteX43" fmla="*/ 1295400 w 3299460"/>
              <a:gd name="connsiteY43" fmla="*/ 1920240 h 1935480"/>
              <a:gd name="connsiteX44" fmla="*/ 1203960 w 3299460"/>
              <a:gd name="connsiteY44" fmla="*/ 1935480 h 1935480"/>
              <a:gd name="connsiteX45" fmla="*/ 1158240 w 3299460"/>
              <a:gd name="connsiteY45" fmla="*/ 1889760 h 1935480"/>
              <a:gd name="connsiteX46" fmla="*/ 1280160 w 3299460"/>
              <a:gd name="connsiteY46" fmla="*/ 1645920 h 1935480"/>
              <a:gd name="connsiteX47" fmla="*/ 1440180 w 3299460"/>
              <a:gd name="connsiteY47" fmla="*/ 1447800 h 1935480"/>
              <a:gd name="connsiteX48" fmla="*/ 1546860 w 3299460"/>
              <a:gd name="connsiteY48" fmla="*/ 1379220 h 1935480"/>
              <a:gd name="connsiteX49" fmla="*/ 1623060 w 3299460"/>
              <a:gd name="connsiteY49" fmla="*/ 1386840 h 1935480"/>
              <a:gd name="connsiteX50" fmla="*/ 1752600 w 3299460"/>
              <a:gd name="connsiteY50" fmla="*/ 1409700 h 1935480"/>
              <a:gd name="connsiteX51" fmla="*/ 1813560 w 3299460"/>
              <a:gd name="connsiteY51" fmla="*/ 1363980 h 1935480"/>
              <a:gd name="connsiteX52" fmla="*/ 1790700 w 3299460"/>
              <a:gd name="connsiteY52" fmla="*/ 1264920 h 1935480"/>
              <a:gd name="connsiteX53" fmla="*/ 1569720 w 3299460"/>
              <a:gd name="connsiteY53" fmla="*/ 1120140 h 1935480"/>
              <a:gd name="connsiteX54" fmla="*/ 1402080 w 3299460"/>
              <a:gd name="connsiteY54" fmla="*/ 990600 h 1935480"/>
              <a:gd name="connsiteX55" fmla="*/ 1226820 w 3299460"/>
              <a:gd name="connsiteY55" fmla="*/ 975360 h 1935480"/>
              <a:gd name="connsiteX56" fmla="*/ 1005840 w 3299460"/>
              <a:gd name="connsiteY56" fmla="*/ 1036320 h 1935480"/>
              <a:gd name="connsiteX57" fmla="*/ 800100 w 3299460"/>
              <a:gd name="connsiteY57" fmla="*/ 990600 h 1935480"/>
              <a:gd name="connsiteX58" fmla="*/ 601980 w 3299460"/>
              <a:gd name="connsiteY58" fmla="*/ 914400 h 1935480"/>
              <a:gd name="connsiteX59" fmla="*/ 381000 w 3299460"/>
              <a:gd name="connsiteY59" fmla="*/ 906780 h 1935480"/>
              <a:gd name="connsiteX60" fmla="*/ 152400 w 3299460"/>
              <a:gd name="connsiteY60" fmla="*/ 929640 h 1935480"/>
              <a:gd name="connsiteX61" fmla="*/ 83820 w 3299460"/>
              <a:gd name="connsiteY61" fmla="*/ 853440 h 1935480"/>
              <a:gd name="connsiteX62" fmla="*/ 0 w 3299460"/>
              <a:gd name="connsiteY62" fmla="*/ 662940 h 1935480"/>
              <a:gd name="connsiteX63" fmla="*/ 0 w 3299460"/>
              <a:gd name="connsiteY63" fmla="*/ 579120 h 1935480"/>
              <a:gd name="connsiteX64" fmla="*/ 83820 w 3299460"/>
              <a:gd name="connsiteY64" fmla="*/ 716280 h 1935480"/>
              <a:gd name="connsiteX65" fmla="*/ 160020 w 3299460"/>
              <a:gd name="connsiteY65" fmla="*/ 838200 h 1935480"/>
              <a:gd name="connsiteX66" fmla="*/ 312420 w 3299460"/>
              <a:gd name="connsiteY66" fmla="*/ 868680 h 1935480"/>
              <a:gd name="connsiteX67" fmla="*/ 464820 w 3299460"/>
              <a:gd name="connsiteY67" fmla="*/ 777240 h 1935480"/>
              <a:gd name="connsiteX68" fmla="*/ 571500 w 3299460"/>
              <a:gd name="connsiteY68" fmla="*/ 762000 h 1935480"/>
              <a:gd name="connsiteX69" fmla="*/ 708660 w 3299460"/>
              <a:gd name="connsiteY69" fmla="*/ 883920 h 1935480"/>
              <a:gd name="connsiteX70" fmla="*/ 929640 w 3299460"/>
              <a:gd name="connsiteY70" fmla="*/ 883920 h 1935480"/>
              <a:gd name="connsiteX71" fmla="*/ 1066800 w 3299460"/>
              <a:gd name="connsiteY71" fmla="*/ 853440 h 1935480"/>
              <a:gd name="connsiteX72" fmla="*/ 1150620 w 3299460"/>
              <a:gd name="connsiteY72" fmla="*/ 868680 h 1935480"/>
              <a:gd name="connsiteX73" fmla="*/ 1234440 w 3299460"/>
              <a:gd name="connsiteY73" fmla="*/ 830580 h 1935480"/>
              <a:gd name="connsiteX74" fmla="*/ 1112520 w 3299460"/>
              <a:gd name="connsiteY74" fmla="*/ 624840 h 1935480"/>
              <a:gd name="connsiteX75" fmla="*/ 1036320 w 3299460"/>
              <a:gd name="connsiteY75" fmla="*/ 487680 h 1935480"/>
              <a:gd name="connsiteX76" fmla="*/ 944880 w 3299460"/>
              <a:gd name="connsiteY76" fmla="*/ 403860 h 1935480"/>
              <a:gd name="connsiteX77" fmla="*/ 800100 w 3299460"/>
              <a:gd name="connsiteY77" fmla="*/ 342900 h 1935480"/>
              <a:gd name="connsiteX78" fmla="*/ 617220 w 3299460"/>
              <a:gd name="connsiteY78" fmla="*/ 289560 h 1935480"/>
              <a:gd name="connsiteX79" fmla="*/ 525780 w 3299460"/>
              <a:gd name="connsiteY79" fmla="*/ 251460 h 1935480"/>
              <a:gd name="connsiteX80" fmla="*/ 426720 w 3299460"/>
              <a:gd name="connsiteY80" fmla="*/ 182880 h 1935480"/>
              <a:gd name="connsiteX81" fmla="*/ 251460 w 3299460"/>
              <a:gd name="connsiteY81" fmla="*/ 106680 h 1935480"/>
              <a:gd name="connsiteX82" fmla="*/ 289560 w 3299460"/>
              <a:gd name="connsiteY82" fmla="*/ 53340 h 19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3299460" h="1935480">
                <a:moveTo>
                  <a:pt x="304800" y="0"/>
                </a:moveTo>
                <a:lnTo>
                  <a:pt x="449580" y="76200"/>
                </a:lnTo>
                <a:lnTo>
                  <a:pt x="548640" y="167640"/>
                </a:lnTo>
                <a:lnTo>
                  <a:pt x="723900" y="182880"/>
                </a:lnTo>
                <a:lnTo>
                  <a:pt x="899160" y="289560"/>
                </a:lnTo>
                <a:lnTo>
                  <a:pt x="1135380" y="342900"/>
                </a:lnTo>
                <a:lnTo>
                  <a:pt x="1196340" y="419100"/>
                </a:lnTo>
                <a:lnTo>
                  <a:pt x="1371600" y="708660"/>
                </a:lnTo>
                <a:lnTo>
                  <a:pt x="1424940" y="838200"/>
                </a:lnTo>
                <a:lnTo>
                  <a:pt x="1630680" y="845820"/>
                </a:lnTo>
                <a:lnTo>
                  <a:pt x="1821180" y="952500"/>
                </a:lnTo>
                <a:lnTo>
                  <a:pt x="1920240" y="1127760"/>
                </a:lnTo>
                <a:lnTo>
                  <a:pt x="1958340" y="1226820"/>
                </a:lnTo>
                <a:lnTo>
                  <a:pt x="2186940" y="1371600"/>
                </a:lnTo>
                <a:cubicBezTo>
                  <a:pt x="2246481" y="1414129"/>
                  <a:pt x="2218430" y="1409700"/>
                  <a:pt x="2263140" y="1409700"/>
                </a:cubicBezTo>
                <a:lnTo>
                  <a:pt x="2263140" y="1409700"/>
                </a:lnTo>
                <a:lnTo>
                  <a:pt x="2491740" y="1592580"/>
                </a:lnTo>
                <a:lnTo>
                  <a:pt x="2598420" y="1623060"/>
                </a:lnTo>
                <a:lnTo>
                  <a:pt x="2705100" y="1539240"/>
                </a:lnTo>
                <a:lnTo>
                  <a:pt x="2849880" y="1592580"/>
                </a:lnTo>
                <a:lnTo>
                  <a:pt x="3017520" y="1638300"/>
                </a:lnTo>
                <a:lnTo>
                  <a:pt x="3147060" y="1676400"/>
                </a:lnTo>
                <a:lnTo>
                  <a:pt x="3299460" y="1676400"/>
                </a:lnTo>
                <a:lnTo>
                  <a:pt x="3215640" y="1722120"/>
                </a:lnTo>
                <a:lnTo>
                  <a:pt x="3017520" y="1714500"/>
                </a:lnTo>
                <a:lnTo>
                  <a:pt x="2903220" y="1668780"/>
                </a:lnTo>
                <a:lnTo>
                  <a:pt x="2788920" y="1661160"/>
                </a:lnTo>
                <a:lnTo>
                  <a:pt x="2689860" y="1600200"/>
                </a:lnTo>
                <a:lnTo>
                  <a:pt x="2590800" y="1653540"/>
                </a:lnTo>
                <a:lnTo>
                  <a:pt x="2346960" y="1531620"/>
                </a:lnTo>
                <a:lnTo>
                  <a:pt x="2209800" y="1440180"/>
                </a:lnTo>
                <a:lnTo>
                  <a:pt x="2133600" y="1485900"/>
                </a:lnTo>
                <a:lnTo>
                  <a:pt x="2103120" y="1424940"/>
                </a:lnTo>
                <a:lnTo>
                  <a:pt x="2042160" y="1455420"/>
                </a:lnTo>
                <a:lnTo>
                  <a:pt x="2011680" y="1524000"/>
                </a:lnTo>
                <a:lnTo>
                  <a:pt x="2011680" y="1524000"/>
                </a:lnTo>
                <a:lnTo>
                  <a:pt x="1866900" y="1493520"/>
                </a:lnTo>
                <a:lnTo>
                  <a:pt x="1760220" y="1485900"/>
                </a:lnTo>
                <a:lnTo>
                  <a:pt x="1623060" y="1463040"/>
                </a:lnTo>
                <a:lnTo>
                  <a:pt x="1539240" y="1478280"/>
                </a:lnTo>
                <a:lnTo>
                  <a:pt x="1432560" y="1615440"/>
                </a:lnTo>
                <a:lnTo>
                  <a:pt x="1356360" y="1699260"/>
                </a:lnTo>
                <a:lnTo>
                  <a:pt x="1318260" y="1851660"/>
                </a:lnTo>
                <a:lnTo>
                  <a:pt x="1295400" y="1920240"/>
                </a:lnTo>
                <a:lnTo>
                  <a:pt x="1203960" y="1935480"/>
                </a:lnTo>
                <a:lnTo>
                  <a:pt x="1158240" y="1889760"/>
                </a:lnTo>
                <a:lnTo>
                  <a:pt x="1280160" y="1645920"/>
                </a:lnTo>
                <a:lnTo>
                  <a:pt x="1440180" y="1447800"/>
                </a:lnTo>
                <a:lnTo>
                  <a:pt x="1546860" y="1379220"/>
                </a:lnTo>
                <a:lnTo>
                  <a:pt x="1623060" y="1386840"/>
                </a:lnTo>
                <a:lnTo>
                  <a:pt x="1752600" y="1409700"/>
                </a:lnTo>
                <a:lnTo>
                  <a:pt x="1813560" y="1363980"/>
                </a:lnTo>
                <a:lnTo>
                  <a:pt x="1790700" y="1264920"/>
                </a:lnTo>
                <a:lnTo>
                  <a:pt x="1569720" y="1120140"/>
                </a:lnTo>
                <a:lnTo>
                  <a:pt x="1402080" y="990600"/>
                </a:lnTo>
                <a:lnTo>
                  <a:pt x="1226820" y="975360"/>
                </a:lnTo>
                <a:lnTo>
                  <a:pt x="1005840" y="1036320"/>
                </a:lnTo>
                <a:lnTo>
                  <a:pt x="800100" y="990600"/>
                </a:lnTo>
                <a:lnTo>
                  <a:pt x="601980" y="914400"/>
                </a:lnTo>
                <a:lnTo>
                  <a:pt x="381000" y="906780"/>
                </a:lnTo>
                <a:lnTo>
                  <a:pt x="152400" y="929640"/>
                </a:lnTo>
                <a:lnTo>
                  <a:pt x="83820" y="853440"/>
                </a:lnTo>
                <a:lnTo>
                  <a:pt x="0" y="662940"/>
                </a:lnTo>
                <a:lnTo>
                  <a:pt x="0" y="579120"/>
                </a:lnTo>
                <a:lnTo>
                  <a:pt x="83820" y="716280"/>
                </a:lnTo>
                <a:lnTo>
                  <a:pt x="160020" y="838200"/>
                </a:lnTo>
                <a:lnTo>
                  <a:pt x="312420" y="868680"/>
                </a:lnTo>
                <a:lnTo>
                  <a:pt x="464820" y="777240"/>
                </a:lnTo>
                <a:lnTo>
                  <a:pt x="571500" y="762000"/>
                </a:lnTo>
                <a:lnTo>
                  <a:pt x="708660" y="883920"/>
                </a:lnTo>
                <a:lnTo>
                  <a:pt x="929640" y="883920"/>
                </a:lnTo>
                <a:lnTo>
                  <a:pt x="1066800" y="853440"/>
                </a:lnTo>
                <a:lnTo>
                  <a:pt x="1150620" y="868680"/>
                </a:lnTo>
                <a:lnTo>
                  <a:pt x="1234440" y="830580"/>
                </a:lnTo>
                <a:lnTo>
                  <a:pt x="1112520" y="624840"/>
                </a:lnTo>
                <a:lnTo>
                  <a:pt x="1036320" y="487680"/>
                </a:lnTo>
                <a:lnTo>
                  <a:pt x="944880" y="403860"/>
                </a:lnTo>
                <a:lnTo>
                  <a:pt x="800100" y="342900"/>
                </a:lnTo>
                <a:lnTo>
                  <a:pt x="617220" y="289560"/>
                </a:lnTo>
                <a:lnTo>
                  <a:pt x="525780" y="251460"/>
                </a:lnTo>
                <a:lnTo>
                  <a:pt x="426720" y="182880"/>
                </a:lnTo>
                <a:lnTo>
                  <a:pt x="251460" y="106680"/>
                </a:lnTo>
                <a:lnTo>
                  <a:pt x="289560" y="53340"/>
                </a:lnTo>
              </a:path>
            </a:pathLst>
          </a:custGeom>
          <a:solidFill>
            <a:schemeClr val="accent1">
              <a:lumMod val="75000"/>
              <a:alpha val="44000"/>
            </a:schemeClr>
          </a:solidFill>
          <a:ln w="0" cmpd="sng"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/>
          <p:cNvSpPr/>
          <p:nvPr/>
        </p:nvSpPr>
        <p:spPr>
          <a:xfrm>
            <a:off x="4189338" y="1734339"/>
            <a:ext cx="250833" cy="150862"/>
          </a:xfrm>
          <a:prstGeom prst="rect">
            <a:avLst/>
          </a:prstGeom>
          <a:solidFill>
            <a:srgbClr val="7030A0">
              <a:alpha val="44000"/>
            </a:srgbClr>
          </a:solidFill>
          <a:ln w="0" cmpd="sng">
            <a:noFill/>
          </a:ln>
          <a:effectLst>
            <a:glow rad="101600">
              <a:srgbClr val="7030A0">
                <a:alpha val="6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4490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7" grpId="0" animBg="1"/>
      <p:bldP spid="7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9" grpId="0" animBg="1"/>
      <p:bldP spid="9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Panonska Hrvatska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516216" y="771550"/>
            <a:ext cx="2627784" cy="4382244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 smtClean="0"/>
              <a:t>Crnica</a:t>
            </a:r>
            <a:r>
              <a:rPr lang="hr-HR" dirty="0" smtClean="0"/>
              <a:t> – </a:t>
            </a:r>
            <a:r>
              <a:rPr lang="hr-HR" b="1" dirty="0" smtClean="0"/>
              <a:t>najkvalitetnije</a:t>
            </a:r>
            <a:r>
              <a:rPr lang="hr-HR" dirty="0" smtClean="0"/>
              <a:t> tlo</a:t>
            </a:r>
          </a:p>
          <a:p>
            <a:r>
              <a:rPr lang="hr-HR" dirty="0" smtClean="0"/>
              <a:t>Nastalo na </a:t>
            </a:r>
            <a:r>
              <a:rPr lang="hr-HR" b="1" dirty="0" err="1" smtClean="0"/>
              <a:t>prapornoj</a:t>
            </a:r>
            <a:r>
              <a:rPr lang="hr-HR" dirty="0" smtClean="0"/>
              <a:t> (</a:t>
            </a:r>
            <a:r>
              <a:rPr lang="hr-HR" dirty="0" err="1" smtClean="0"/>
              <a:t>lesnoj</a:t>
            </a:r>
            <a:r>
              <a:rPr lang="hr-HR" dirty="0" smtClean="0"/>
              <a:t>) podlozi</a:t>
            </a:r>
          </a:p>
          <a:p>
            <a:r>
              <a:rPr lang="hr-HR" b="1" dirty="0" smtClean="0"/>
              <a:t>Crne</a:t>
            </a:r>
            <a:r>
              <a:rPr lang="hr-HR" dirty="0" smtClean="0"/>
              <a:t> boje</a:t>
            </a:r>
          </a:p>
          <a:p>
            <a:r>
              <a:rPr lang="hr-HR" dirty="0" smtClean="0"/>
              <a:t>Bogato </a:t>
            </a:r>
            <a:r>
              <a:rPr lang="hr-HR" b="1" dirty="0" smtClean="0"/>
              <a:t>humusom</a:t>
            </a:r>
          </a:p>
          <a:p>
            <a:r>
              <a:rPr lang="hr-HR" b="1" dirty="0" smtClean="0"/>
              <a:t>Šupljikavo</a:t>
            </a:r>
            <a:r>
              <a:rPr lang="hr-HR" dirty="0" smtClean="0"/>
              <a:t> za vodu i zrak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98149"/>
            <a:ext cx="6948264" cy="38556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DBE7F5"/>
              </a:clrFrom>
              <a:clrTo>
                <a:srgbClr val="DBE7F5">
                  <a:alpha val="0"/>
                </a:srgbClr>
              </a:clrTo>
            </a:clrChange>
          </a:blip>
          <a:srcRect b="-1827"/>
          <a:stretch/>
        </p:blipFill>
        <p:spPr>
          <a:xfrm>
            <a:off x="4177151" y="1298149"/>
            <a:ext cx="1979025" cy="1489625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4189355" y="2345926"/>
            <a:ext cx="250833" cy="150862"/>
          </a:xfrm>
          <a:prstGeom prst="rect">
            <a:avLst/>
          </a:prstGeom>
          <a:solidFill>
            <a:schemeClr val="accent3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ostoručno 3"/>
          <p:cNvSpPr/>
          <p:nvPr/>
        </p:nvSpPr>
        <p:spPr>
          <a:xfrm>
            <a:off x="5670550" y="3651250"/>
            <a:ext cx="1193800" cy="977900"/>
          </a:xfrm>
          <a:custGeom>
            <a:avLst/>
            <a:gdLst>
              <a:gd name="connsiteX0" fmla="*/ 19050 w 1193800"/>
              <a:gd name="connsiteY0" fmla="*/ 0 h 977900"/>
              <a:gd name="connsiteX1" fmla="*/ 0 w 1193800"/>
              <a:gd name="connsiteY1" fmla="*/ 50800 h 977900"/>
              <a:gd name="connsiteX2" fmla="*/ 177800 w 1193800"/>
              <a:gd name="connsiteY2" fmla="*/ 177800 h 977900"/>
              <a:gd name="connsiteX3" fmla="*/ 304800 w 1193800"/>
              <a:gd name="connsiteY3" fmla="*/ 298450 h 977900"/>
              <a:gd name="connsiteX4" fmla="*/ 254000 w 1193800"/>
              <a:gd name="connsiteY4" fmla="*/ 412750 h 977900"/>
              <a:gd name="connsiteX5" fmla="*/ 266700 w 1193800"/>
              <a:gd name="connsiteY5" fmla="*/ 552450 h 977900"/>
              <a:gd name="connsiteX6" fmla="*/ 393700 w 1193800"/>
              <a:gd name="connsiteY6" fmla="*/ 666750 h 977900"/>
              <a:gd name="connsiteX7" fmla="*/ 514350 w 1193800"/>
              <a:gd name="connsiteY7" fmla="*/ 742950 h 977900"/>
              <a:gd name="connsiteX8" fmla="*/ 514350 w 1193800"/>
              <a:gd name="connsiteY8" fmla="*/ 800100 h 977900"/>
              <a:gd name="connsiteX9" fmla="*/ 488950 w 1193800"/>
              <a:gd name="connsiteY9" fmla="*/ 876300 h 977900"/>
              <a:gd name="connsiteX10" fmla="*/ 552450 w 1193800"/>
              <a:gd name="connsiteY10" fmla="*/ 939800 h 977900"/>
              <a:gd name="connsiteX11" fmla="*/ 723900 w 1193800"/>
              <a:gd name="connsiteY11" fmla="*/ 977900 h 977900"/>
              <a:gd name="connsiteX12" fmla="*/ 711200 w 1193800"/>
              <a:gd name="connsiteY12" fmla="*/ 869950 h 977900"/>
              <a:gd name="connsiteX13" fmla="*/ 711200 w 1193800"/>
              <a:gd name="connsiteY13" fmla="*/ 869950 h 977900"/>
              <a:gd name="connsiteX14" fmla="*/ 742950 w 1193800"/>
              <a:gd name="connsiteY14" fmla="*/ 850900 h 977900"/>
              <a:gd name="connsiteX15" fmla="*/ 800100 w 1193800"/>
              <a:gd name="connsiteY15" fmla="*/ 787400 h 977900"/>
              <a:gd name="connsiteX16" fmla="*/ 679450 w 1193800"/>
              <a:gd name="connsiteY16" fmla="*/ 679450 h 977900"/>
              <a:gd name="connsiteX17" fmla="*/ 704850 w 1193800"/>
              <a:gd name="connsiteY17" fmla="*/ 590550 h 977900"/>
              <a:gd name="connsiteX18" fmla="*/ 762000 w 1193800"/>
              <a:gd name="connsiteY18" fmla="*/ 615950 h 977900"/>
              <a:gd name="connsiteX19" fmla="*/ 825500 w 1193800"/>
              <a:gd name="connsiteY19" fmla="*/ 628650 h 977900"/>
              <a:gd name="connsiteX20" fmla="*/ 927100 w 1193800"/>
              <a:gd name="connsiteY20" fmla="*/ 730250 h 977900"/>
              <a:gd name="connsiteX21" fmla="*/ 1003300 w 1193800"/>
              <a:gd name="connsiteY21" fmla="*/ 723900 h 977900"/>
              <a:gd name="connsiteX22" fmla="*/ 1060450 w 1193800"/>
              <a:gd name="connsiteY22" fmla="*/ 755650 h 977900"/>
              <a:gd name="connsiteX23" fmla="*/ 1187450 w 1193800"/>
              <a:gd name="connsiteY23" fmla="*/ 736600 h 977900"/>
              <a:gd name="connsiteX24" fmla="*/ 1193800 w 1193800"/>
              <a:gd name="connsiteY24" fmla="*/ 666750 h 977900"/>
              <a:gd name="connsiteX25" fmla="*/ 1193800 w 1193800"/>
              <a:gd name="connsiteY25" fmla="*/ 666750 h 977900"/>
              <a:gd name="connsiteX26" fmla="*/ 1054100 w 1193800"/>
              <a:gd name="connsiteY26" fmla="*/ 615950 h 977900"/>
              <a:gd name="connsiteX27" fmla="*/ 863600 w 1193800"/>
              <a:gd name="connsiteY27" fmla="*/ 590550 h 977900"/>
              <a:gd name="connsiteX28" fmla="*/ 717550 w 1193800"/>
              <a:gd name="connsiteY28" fmla="*/ 508000 h 977900"/>
              <a:gd name="connsiteX29" fmla="*/ 641350 w 1193800"/>
              <a:gd name="connsiteY29" fmla="*/ 381000 h 977900"/>
              <a:gd name="connsiteX30" fmla="*/ 520700 w 1193800"/>
              <a:gd name="connsiteY30" fmla="*/ 285750 h 977900"/>
              <a:gd name="connsiteX31" fmla="*/ 495300 w 1193800"/>
              <a:gd name="connsiteY31" fmla="*/ 196850 h 977900"/>
              <a:gd name="connsiteX32" fmla="*/ 463550 w 1193800"/>
              <a:gd name="connsiteY32" fmla="*/ 133350 h 977900"/>
              <a:gd name="connsiteX33" fmla="*/ 425450 w 1193800"/>
              <a:gd name="connsiteY33" fmla="*/ 25400 h 977900"/>
              <a:gd name="connsiteX34" fmla="*/ 139700 w 1193800"/>
              <a:gd name="connsiteY34" fmla="*/ 12700 h 977900"/>
              <a:gd name="connsiteX35" fmla="*/ 19050 w 1193800"/>
              <a:gd name="connsiteY35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93800" h="977900">
                <a:moveTo>
                  <a:pt x="19050" y="0"/>
                </a:moveTo>
                <a:lnTo>
                  <a:pt x="0" y="50800"/>
                </a:lnTo>
                <a:lnTo>
                  <a:pt x="177800" y="177800"/>
                </a:lnTo>
                <a:lnTo>
                  <a:pt x="304800" y="298450"/>
                </a:lnTo>
                <a:lnTo>
                  <a:pt x="254000" y="412750"/>
                </a:lnTo>
                <a:lnTo>
                  <a:pt x="266700" y="552450"/>
                </a:lnTo>
                <a:lnTo>
                  <a:pt x="393700" y="666750"/>
                </a:lnTo>
                <a:lnTo>
                  <a:pt x="514350" y="742950"/>
                </a:lnTo>
                <a:lnTo>
                  <a:pt x="514350" y="800100"/>
                </a:lnTo>
                <a:lnTo>
                  <a:pt x="488950" y="876300"/>
                </a:lnTo>
                <a:lnTo>
                  <a:pt x="552450" y="939800"/>
                </a:lnTo>
                <a:lnTo>
                  <a:pt x="723900" y="977900"/>
                </a:lnTo>
                <a:lnTo>
                  <a:pt x="711200" y="869950"/>
                </a:lnTo>
                <a:lnTo>
                  <a:pt x="711200" y="869950"/>
                </a:lnTo>
                <a:lnTo>
                  <a:pt x="742950" y="850900"/>
                </a:lnTo>
                <a:lnTo>
                  <a:pt x="800100" y="787400"/>
                </a:lnTo>
                <a:lnTo>
                  <a:pt x="679450" y="679450"/>
                </a:lnTo>
                <a:lnTo>
                  <a:pt x="704850" y="590550"/>
                </a:lnTo>
                <a:lnTo>
                  <a:pt x="762000" y="615950"/>
                </a:lnTo>
                <a:lnTo>
                  <a:pt x="825500" y="628650"/>
                </a:lnTo>
                <a:lnTo>
                  <a:pt x="927100" y="730250"/>
                </a:lnTo>
                <a:lnTo>
                  <a:pt x="1003300" y="723900"/>
                </a:lnTo>
                <a:lnTo>
                  <a:pt x="1060450" y="755650"/>
                </a:lnTo>
                <a:lnTo>
                  <a:pt x="1187450" y="736600"/>
                </a:lnTo>
                <a:lnTo>
                  <a:pt x="1193800" y="666750"/>
                </a:lnTo>
                <a:lnTo>
                  <a:pt x="1193800" y="666750"/>
                </a:lnTo>
                <a:lnTo>
                  <a:pt x="1054100" y="615950"/>
                </a:lnTo>
                <a:lnTo>
                  <a:pt x="863600" y="590550"/>
                </a:lnTo>
                <a:lnTo>
                  <a:pt x="717550" y="508000"/>
                </a:lnTo>
                <a:lnTo>
                  <a:pt x="641350" y="381000"/>
                </a:lnTo>
                <a:lnTo>
                  <a:pt x="520700" y="285750"/>
                </a:lnTo>
                <a:lnTo>
                  <a:pt x="495300" y="196850"/>
                </a:lnTo>
                <a:lnTo>
                  <a:pt x="463550" y="133350"/>
                </a:lnTo>
                <a:lnTo>
                  <a:pt x="425450" y="25400"/>
                </a:lnTo>
                <a:lnTo>
                  <a:pt x="139700" y="12700"/>
                </a:lnTo>
                <a:lnTo>
                  <a:pt x="19050" y="0"/>
                </a:lnTo>
                <a:close/>
              </a:path>
            </a:pathLst>
          </a:custGeom>
          <a:solidFill>
            <a:schemeClr val="accent3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ostoručno 7"/>
          <p:cNvSpPr/>
          <p:nvPr/>
        </p:nvSpPr>
        <p:spPr>
          <a:xfrm>
            <a:off x="5613400" y="3162300"/>
            <a:ext cx="184150" cy="165100"/>
          </a:xfrm>
          <a:custGeom>
            <a:avLst/>
            <a:gdLst>
              <a:gd name="connsiteX0" fmla="*/ 44450 w 184150"/>
              <a:gd name="connsiteY0" fmla="*/ 12700 h 165100"/>
              <a:gd name="connsiteX1" fmla="*/ 0 w 184150"/>
              <a:gd name="connsiteY1" fmla="*/ 69850 h 165100"/>
              <a:gd name="connsiteX2" fmla="*/ 19050 w 184150"/>
              <a:gd name="connsiteY2" fmla="*/ 139700 h 165100"/>
              <a:gd name="connsiteX3" fmla="*/ 82550 w 184150"/>
              <a:gd name="connsiteY3" fmla="*/ 165100 h 165100"/>
              <a:gd name="connsiteX4" fmla="*/ 139700 w 184150"/>
              <a:gd name="connsiteY4" fmla="*/ 146050 h 165100"/>
              <a:gd name="connsiteX5" fmla="*/ 184150 w 184150"/>
              <a:gd name="connsiteY5" fmla="*/ 101600 h 165100"/>
              <a:gd name="connsiteX6" fmla="*/ 184150 w 184150"/>
              <a:gd name="connsiteY6" fmla="*/ 101600 h 165100"/>
              <a:gd name="connsiteX7" fmla="*/ 146050 w 184150"/>
              <a:gd name="connsiteY7" fmla="*/ 0 h 165100"/>
              <a:gd name="connsiteX8" fmla="*/ 44450 w 184150"/>
              <a:gd name="connsiteY8" fmla="*/ 127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50" h="165100">
                <a:moveTo>
                  <a:pt x="44450" y="12700"/>
                </a:moveTo>
                <a:lnTo>
                  <a:pt x="0" y="69850"/>
                </a:lnTo>
                <a:lnTo>
                  <a:pt x="19050" y="139700"/>
                </a:lnTo>
                <a:lnTo>
                  <a:pt x="82550" y="165100"/>
                </a:lnTo>
                <a:lnTo>
                  <a:pt x="139700" y="146050"/>
                </a:lnTo>
                <a:lnTo>
                  <a:pt x="184150" y="101600"/>
                </a:lnTo>
                <a:lnTo>
                  <a:pt x="184150" y="101600"/>
                </a:lnTo>
                <a:lnTo>
                  <a:pt x="146050" y="0"/>
                </a:lnTo>
                <a:lnTo>
                  <a:pt x="44450" y="12700"/>
                </a:lnTo>
                <a:close/>
              </a:path>
            </a:pathLst>
          </a:custGeom>
          <a:solidFill>
            <a:schemeClr val="accent3">
              <a:lumMod val="75000"/>
              <a:alpha val="44000"/>
            </a:schemeClr>
          </a:solidFill>
          <a:ln w="0" cmpd="sng"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7884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98149"/>
            <a:ext cx="6948264" cy="385564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Poljoprivreda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139952" y="843559"/>
            <a:ext cx="4896544" cy="1944215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Ratarska proizvodnja – nizine Panonske Hrvatske</a:t>
            </a:r>
          </a:p>
          <a:p>
            <a:r>
              <a:rPr lang="hr-HR" dirty="0" smtClean="0"/>
              <a:t>Pogodni prirodni uvjeti: </a:t>
            </a:r>
          </a:p>
          <a:p>
            <a:pPr>
              <a:buFontTx/>
              <a:buChar char="-"/>
            </a:pPr>
            <a:r>
              <a:rPr lang="hr-HR" dirty="0" smtClean="0"/>
              <a:t>ravničarski reljef</a:t>
            </a:r>
          </a:p>
          <a:p>
            <a:pPr>
              <a:buFontTx/>
              <a:buChar char="-"/>
            </a:pPr>
            <a:r>
              <a:rPr lang="hr-HR" dirty="0" smtClean="0"/>
              <a:t>plodno tlo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12572"/>
          <a:stretch/>
        </p:blipFill>
        <p:spPr bwMode="auto">
          <a:xfrm>
            <a:off x="9612560" y="843558"/>
            <a:ext cx="3634858" cy="389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zervirano mjesto sadržaja 2"/>
          <p:cNvSpPr txBox="1">
            <a:spLocks/>
          </p:cNvSpPr>
          <p:nvPr/>
        </p:nvSpPr>
        <p:spPr>
          <a:xfrm>
            <a:off x="6588224" y="2198249"/>
            <a:ext cx="2592288" cy="2945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hr-HR" sz="2500" dirty="0" smtClean="0"/>
              <a:t>umjerena </a:t>
            </a:r>
            <a:r>
              <a:rPr lang="hr-HR" sz="2500" dirty="0"/>
              <a:t>i vlažna klima bez suših </a:t>
            </a:r>
            <a:r>
              <a:rPr lang="hr-HR" sz="2500" dirty="0" smtClean="0"/>
              <a:t>razdoblja</a:t>
            </a:r>
          </a:p>
          <a:p>
            <a:r>
              <a:rPr lang="hr-HR" sz="2500" dirty="0" smtClean="0"/>
              <a:t>Slavonija </a:t>
            </a:r>
            <a:r>
              <a:rPr lang="hr-HR" sz="2500" dirty="0"/>
              <a:t>i Baranja – </a:t>
            </a:r>
            <a:r>
              <a:rPr lang="hr-HR" sz="2500" b="1" dirty="0"/>
              <a:t>hrvatske žitnice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1827"/>
          <a:stretch/>
        </p:blipFill>
        <p:spPr>
          <a:xfrm>
            <a:off x="9064" y="1461169"/>
            <a:ext cx="1461961" cy="1100427"/>
          </a:xfrm>
          <a:prstGeom prst="rect">
            <a:avLst/>
          </a:prstGeom>
        </p:spPr>
      </p:pic>
      <p:pic>
        <p:nvPicPr>
          <p:cNvPr id="11" name="Slika 10" descr="Wheat 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3429" y="2609701"/>
            <a:ext cx="862747" cy="2131099"/>
          </a:xfrm>
          <a:prstGeom prst="rect">
            <a:avLst/>
          </a:prstGeom>
        </p:spPr>
      </p:pic>
      <p:pic>
        <p:nvPicPr>
          <p:cNvPr id="13" name="Slika 12" descr="Clipart - Cor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95706">
            <a:off x="3893693" y="2811466"/>
            <a:ext cx="1741307" cy="17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6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457200" y="77155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 smtClean="0"/>
              <a:t>Poljoprivreda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347614"/>
            <a:ext cx="3600400" cy="3795886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Prehrambena industrija:</a:t>
            </a:r>
          </a:p>
          <a:p>
            <a:r>
              <a:rPr lang="hr-HR" dirty="0" smtClean="0"/>
              <a:t>Žitarice</a:t>
            </a:r>
          </a:p>
          <a:p>
            <a:r>
              <a:rPr lang="hr-HR" dirty="0" smtClean="0"/>
              <a:t>Uljarice – uljana repica, suncokret</a:t>
            </a:r>
          </a:p>
          <a:p>
            <a:r>
              <a:rPr lang="hr-HR" dirty="0" smtClean="0"/>
              <a:t>Šećerna repa, soja</a:t>
            </a:r>
          </a:p>
          <a:p>
            <a:pPr marL="0" indent="0">
              <a:buNone/>
            </a:pPr>
            <a:r>
              <a:rPr lang="hr-HR" dirty="0" smtClean="0">
                <a:sym typeface="Wingdings" panose="05000000000000000000" pitchFamily="2" charset="2"/>
              </a:rPr>
              <a:t> </a:t>
            </a:r>
            <a:r>
              <a:rPr lang="hr-HR" dirty="0" smtClean="0"/>
              <a:t>Velike površine, mehanizacija, umjetna gnojiva i zaštitna sredstva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9576"/>
          <a:stretch/>
        </p:blipFill>
        <p:spPr bwMode="auto">
          <a:xfrm>
            <a:off x="3923928" y="915566"/>
            <a:ext cx="503214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492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98149"/>
            <a:ext cx="6948264" cy="385564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Poljoprivreda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11960" y="843559"/>
            <a:ext cx="4824536" cy="1944215"/>
          </a:xfrm>
        </p:spPr>
        <p:txBody>
          <a:bodyPr>
            <a:normAutofit/>
          </a:bodyPr>
          <a:lstStyle/>
          <a:p>
            <a:r>
              <a:rPr lang="hr-HR" dirty="0" smtClean="0"/>
              <a:t>Međimurje i gornja Podravina – uzgoj kupusa i krumpira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1827"/>
          <a:stretch/>
        </p:blipFill>
        <p:spPr>
          <a:xfrm>
            <a:off x="7240766" y="3507854"/>
            <a:ext cx="1903234" cy="1432576"/>
          </a:xfrm>
          <a:prstGeom prst="rect">
            <a:avLst/>
          </a:prstGeom>
        </p:spPr>
      </p:pic>
      <p:pic>
        <p:nvPicPr>
          <p:cNvPr id="11" name="Slika 10" descr="Wheat 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3429" y="2609701"/>
            <a:ext cx="862747" cy="2131099"/>
          </a:xfrm>
          <a:prstGeom prst="rect">
            <a:avLst/>
          </a:prstGeom>
        </p:spPr>
      </p:pic>
      <p:pic>
        <p:nvPicPr>
          <p:cNvPr id="13" name="Slika 12" descr="Clipart - Cor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95706">
            <a:off x="3893693" y="2811466"/>
            <a:ext cx="1741307" cy="1718815"/>
          </a:xfrm>
          <a:prstGeom prst="rect">
            <a:avLst/>
          </a:prstGeom>
        </p:spPr>
      </p:pic>
      <p:pic>
        <p:nvPicPr>
          <p:cNvPr id="5" name="Slika 4" descr="Cabbage PNG 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738599">
            <a:off x="1798808" y="1297239"/>
            <a:ext cx="917278" cy="1000667"/>
          </a:xfrm>
          <a:prstGeom prst="rect">
            <a:avLst/>
          </a:prstGeom>
        </p:spPr>
      </p:pic>
      <p:pic>
        <p:nvPicPr>
          <p:cNvPr id="8" name="Slika 7" descr="Potato PNG Transparent Images | PNG All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962" y="1696439"/>
            <a:ext cx="900246" cy="8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35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1048</Words>
  <Application>Microsoft Office PowerPoint</Application>
  <PresentationFormat>On-screen Show (16:9)</PresentationFormat>
  <Paragraphs>213</Paragraphs>
  <Slides>31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Primarne djelatnosti u Hrvatskoj</vt:lpstr>
      <vt:lpstr>Istražite na stranicama Državnog zavoda za statistiku:</vt:lpstr>
      <vt:lpstr>Slide 3</vt:lpstr>
      <vt:lpstr>Panonska Hrvatska</vt:lpstr>
      <vt:lpstr>Panonska Hrvatska</vt:lpstr>
      <vt:lpstr>Panonska Hrvatska</vt:lpstr>
      <vt:lpstr>Poljoprivreda</vt:lpstr>
      <vt:lpstr>Slide 8</vt:lpstr>
      <vt:lpstr>Poljoprivreda</vt:lpstr>
      <vt:lpstr>Slide 10</vt:lpstr>
      <vt:lpstr>Vinogradarstvo i proizvodnja vina</vt:lpstr>
      <vt:lpstr>Gorska Hrvatska</vt:lpstr>
      <vt:lpstr>Primorska Hrvatska</vt:lpstr>
      <vt:lpstr>Poljoprivredne površine:</vt:lpstr>
      <vt:lpstr>Uzgoj povrća i voća</vt:lpstr>
      <vt:lpstr>Slide 16</vt:lpstr>
      <vt:lpstr>Slide 17</vt:lpstr>
      <vt:lpstr>Obiteljska poljoprivredna gospodarstva (OPG)</vt:lpstr>
      <vt:lpstr>Ribarstvo i marikultura</vt:lpstr>
      <vt:lpstr>Tržišno ribarstvo</vt:lpstr>
      <vt:lpstr>Marikultura</vt:lpstr>
      <vt:lpstr>Slatkovodni ribnjaci</vt:lpstr>
      <vt:lpstr>Šumarstvo</vt:lpstr>
      <vt:lpstr>Šumarstvo</vt:lpstr>
      <vt:lpstr>Lovstvo</vt:lpstr>
      <vt:lpstr>Ponavljanje</vt:lpstr>
      <vt:lpstr>Ponavljanje</vt:lpstr>
      <vt:lpstr>Ponavljanje</vt:lpstr>
      <vt:lpstr>Ponavljanje</vt:lpstr>
      <vt:lpstr>Ponavljanje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77</cp:revision>
  <dcterms:created xsi:type="dcterms:W3CDTF">2019-03-27T12:00:31Z</dcterms:created>
  <dcterms:modified xsi:type="dcterms:W3CDTF">2021-03-01T12:43:23Z</dcterms:modified>
</cp:coreProperties>
</file>